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76" r:id="rId8"/>
    <p:sldId id="262" r:id="rId9"/>
    <p:sldId id="263" r:id="rId10"/>
    <p:sldId id="265" r:id="rId11"/>
    <p:sldId id="267" r:id="rId12"/>
    <p:sldId id="271" r:id="rId13"/>
    <p:sldId id="272" r:id="rId14"/>
    <p:sldId id="274" r:id="rId15"/>
    <p:sldId id="275" r:id="rId16"/>
    <p:sldId id="278" r:id="rId17"/>
    <p:sldId id="279" r:id="rId18"/>
    <p:sldId id="277" r:id="rId19"/>
    <p:sldId id="280" r:id="rId20"/>
    <p:sldId id="281" r:id="rId21"/>
    <p:sldId id="282" r:id="rId22"/>
    <p:sldId id="283" r:id="rId23"/>
    <p:sldId id="284" r:id="rId24"/>
    <p:sldId id="285" r:id="rId25"/>
    <p:sldId id="286" r:id="rId26"/>
    <p:sldId id="296" r:id="rId27"/>
    <p:sldId id="289" r:id="rId28"/>
    <p:sldId id="290" r:id="rId29"/>
    <p:sldId id="291" r:id="rId30"/>
    <p:sldId id="292" r:id="rId31"/>
    <p:sldId id="293" r:id="rId32"/>
    <p:sldId id="294" r:id="rId33"/>
    <p:sldId id="295"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5FE4573-B501-4436-B68A-39D01F5CF78A}" type="datetimeFigureOut">
              <a:rPr lang="tr-TR" smtClean="0"/>
              <a:t>17.09.2021</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AACE2EB-1FE7-4B64-BBF4-0D184080EA97}" type="slidenum">
              <a:rPr lang="tr-TR" smtClean="0"/>
              <a:t>‹#›</a:t>
            </a:fld>
            <a:endParaRPr lang="tr-T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5FE4573-B501-4436-B68A-39D01F5CF78A}" type="datetimeFigureOut">
              <a:rPr lang="tr-TR" smtClean="0"/>
              <a:t>17.09.2021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CE2EB-1FE7-4B64-BBF4-0D184080EA9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FE4573-B501-4436-B68A-39D01F5CF78A}" type="datetimeFigureOut">
              <a:rPr lang="tr-TR" smtClean="0"/>
              <a:t>17.09.2021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CE2EB-1FE7-4B64-BBF4-0D184080EA9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5FE4573-B501-4436-B68A-39D01F5CF78A}" type="datetimeFigureOut">
              <a:rPr lang="tr-TR" smtClean="0"/>
              <a:t>17.09.2021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CE2EB-1FE7-4B64-BBF4-0D184080EA9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5FE4573-B501-4436-B68A-39D01F5CF78A}" type="datetimeFigureOut">
              <a:rPr lang="tr-TR" smtClean="0"/>
              <a:t>17.09.2021</a:t>
            </a:fld>
            <a:endParaRPr lang="tr-T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CE2EB-1FE7-4B64-BBF4-0D184080EA97}" type="slidenum">
              <a:rPr lang="tr-TR" smtClean="0"/>
              <a:t>‹#›</a:t>
            </a:fld>
            <a:endParaRPr lang="tr-T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tr-TR" smtClean="0"/>
              <a:t>Asıl başlık stili için tıklatın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5FE4573-B501-4436-B68A-39D01F5CF78A}" type="datetimeFigureOut">
              <a:rPr lang="tr-TR" smtClean="0"/>
              <a:t>17.09.2021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ACE2EB-1FE7-4B64-BBF4-0D184080EA9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5FE4573-B501-4436-B68A-39D01F5CF78A}" type="datetimeFigureOut">
              <a:rPr lang="tr-TR" smtClean="0"/>
              <a:t>17.09.2021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AACE2EB-1FE7-4B64-BBF4-0D184080EA9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C5FE4573-B501-4436-B68A-39D01F5CF78A}" type="datetimeFigureOut">
              <a:rPr lang="tr-TR" smtClean="0"/>
              <a:t>17.09.2021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ACE2EB-1FE7-4B64-BBF4-0D184080EA9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5FE4573-B501-4436-B68A-39D01F5CF78A}" type="datetimeFigureOut">
              <a:rPr lang="tr-TR" smtClean="0"/>
              <a:t>17.09.2021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AACE2EB-1FE7-4B64-BBF4-0D184080EA9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5FE4573-B501-4436-B68A-39D01F5CF78A}" type="datetimeFigureOut">
              <a:rPr lang="tr-TR" smtClean="0"/>
              <a:t>17.09.2021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ACE2EB-1FE7-4B64-BBF4-0D184080EA97}" type="slidenum">
              <a:rPr lang="tr-TR" smtClean="0"/>
              <a:t>‹#›</a:t>
            </a:fld>
            <a:endParaRPr lang="tr-T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tr-TR" smtClean="0"/>
              <a:t>Asıl başlık stili için tıklatın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p>
            <a:fld id="{C5FE4573-B501-4436-B68A-39D01F5CF78A}" type="datetimeFigureOut">
              <a:rPr lang="tr-TR" smtClean="0"/>
              <a:t>17.09.2021</a:t>
            </a:fld>
            <a:endParaRPr lang="tr-TR"/>
          </a:p>
        </p:txBody>
      </p:sp>
      <p:sp>
        <p:nvSpPr>
          <p:cNvPr id="7" name="Slide Number Placeholder 6"/>
          <p:cNvSpPr>
            <a:spLocks noGrp="1"/>
          </p:cNvSpPr>
          <p:nvPr>
            <p:ph type="sldNum" sz="quarter" idx="12"/>
          </p:nvPr>
        </p:nvSpPr>
        <p:spPr/>
        <p:txBody>
          <a:bodyPr/>
          <a:lstStyle/>
          <a:p>
            <a:fld id="{DAACE2EB-1FE7-4B64-BBF4-0D184080EA97}" type="slidenum">
              <a:rPr lang="tr-TR" smtClean="0"/>
              <a:t>‹#›</a:t>
            </a:fld>
            <a:endParaRPr lang="tr-T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tr-TR" smtClean="0"/>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5FE4573-B501-4436-B68A-39D01F5CF78A}" type="datetimeFigureOut">
              <a:rPr lang="tr-TR" smtClean="0"/>
              <a:t>17.09.2021</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AACE2EB-1FE7-4B64-BBF4-0D184080EA97}" type="slidenum">
              <a:rPr lang="tr-TR" smtClean="0"/>
              <a:t>‹#›</a:t>
            </a:fld>
            <a:endParaRPr lang="tr-T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smtClean="0"/>
          </a:p>
          <a:p>
            <a:endParaRPr lang="tr-TR" dirty="0"/>
          </a:p>
        </p:txBody>
      </p:sp>
      <p:sp>
        <p:nvSpPr>
          <p:cNvPr id="2" name="Başlık 1"/>
          <p:cNvSpPr>
            <a:spLocks noGrp="1"/>
          </p:cNvSpPr>
          <p:nvPr>
            <p:ph type="ctrTitle"/>
          </p:nvPr>
        </p:nvSpPr>
        <p:spPr/>
        <p:txBody>
          <a:bodyPr/>
          <a:lstStyle/>
          <a:p>
            <a:r>
              <a:rPr lang="tr-TR" dirty="0" smtClean="0"/>
              <a:t>ALAN TANITIMI</a:t>
            </a:r>
            <a:endParaRPr lang="tr-TR" dirty="0"/>
          </a:p>
        </p:txBody>
      </p:sp>
    </p:spTree>
    <p:extLst>
      <p:ext uri="{BB962C8B-B14F-4D97-AF65-F5344CB8AC3E}">
        <p14:creationId xmlns:p14="http://schemas.microsoft.com/office/powerpoint/2010/main" val="1646978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228600">
              <a:spcBef>
                <a:spcPct val="20000"/>
              </a:spcBef>
            </a:pPr>
            <a:r>
              <a:rPr lang="tr-TR" sz="2200" b="1" cap="none" dirty="0" smtClean="0">
                <a:solidFill>
                  <a:srgbClr val="564B3C"/>
                </a:solidFill>
                <a:latin typeface="Century Gothic"/>
                <a:ea typeface="+mn-ea"/>
                <a:cs typeface="+mn-cs"/>
              </a:rPr>
              <a:t/>
            </a:r>
            <a:br>
              <a:rPr lang="tr-TR" sz="2200" b="1" cap="none" dirty="0" smtClean="0">
                <a:solidFill>
                  <a:srgbClr val="564B3C"/>
                </a:solidFill>
                <a:latin typeface="Century Gothic"/>
                <a:ea typeface="+mn-ea"/>
                <a:cs typeface="+mn-cs"/>
              </a:rPr>
            </a:br>
            <a:r>
              <a:rPr lang="tr-TR" sz="4400" b="1" cap="none" dirty="0" smtClean="0">
                <a:solidFill>
                  <a:schemeClr val="accent1"/>
                </a:solidFill>
                <a:latin typeface="Century Gothic"/>
                <a:ea typeface="+mn-ea"/>
                <a:cs typeface="+mn-cs"/>
              </a:rPr>
              <a:t>Meslek </a:t>
            </a:r>
            <a:r>
              <a:rPr lang="tr-TR" sz="4400" b="1" cap="none" dirty="0">
                <a:solidFill>
                  <a:schemeClr val="accent1"/>
                </a:solidFill>
                <a:latin typeface="Century Gothic"/>
                <a:ea typeface="+mn-ea"/>
                <a:cs typeface="+mn-cs"/>
              </a:rPr>
              <a:t>Elemanında Aranan Özellikler</a:t>
            </a:r>
            <a:r>
              <a:rPr lang="tr-TR" sz="2200" cap="none" dirty="0">
                <a:solidFill>
                  <a:srgbClr val="564B3C"/>
                </a:solidFill>
                <a:latin typeface="Century Gothic"/>
                <a:ea typeface="+mn-ea"/>
                <a:cs typeface="+mn-cs"/>
              </a:rPr>
              <a:t/>
            </a:r>
            <a:br>
              <a:rPr lang="tr-TR" sz="2200" cap="none" dirty="0">
                <a:solidFill>
                  <a:srgbClr val="564B3C"/>
                </a:solidFill>
                <a:latin typeface="Century Gothic"/>
                <a:ea typeface="+mn-ea"/>
                <a:cs typeface="+mn-cs"/>
              </a:rPr>
            </a:br>
            <a:endParaRPr lang="tr-TR" dirty="0"/>
          </a:p>
        </p:txBody>
      </p:sp>
      <p:sp>
        <p:nvSpPr>
          <p:cNvPr id="3" name="İçerik Yer Tutucusu 2"/>
          <p:cNvSpPr>
            <a:spLocks noGrp="1"/>
          </p:cNvSpPr>
          <p:nvPr>
            <p:ph idx="1"/>
          </p:nvPr>
        </p:nvSpPr>
        <p:spPr/>
        <p:txBody>
          <a:bodyPr>
            <a:normAutofit lnSpcReduction="10000"/>
          </a:bodyPr>
          <a:lstStyle/>
          <a:p>
            <a:r>
              <a:rPr lang="tr-TR" dirty="0" smtClean="0"/>
              <a:t>Tasarım </a:t>
            </a:r>
            <a:r>
              <a:rPr lang="tr-TR" dirty="0"/>
              <a:t>ve görsel yeterliliğine sahip,</a:t>
            </a:r>
          </a:p>
          <a:p>
            <a:r>
              <a:rPr lang="tr-TR" dirty="0"/>
              <a:t>Yabancı dil bilen,</a:t>
            </a:r>
          </a:p>
          <a:p>
            <a:r>
              <a:rPr lang="tr-TR" dirty="0"/>
              <a:t>Ekip içinde çalışabilen,</a:t>
            </a:r>
          </a:p>
          <a:p>
            <a:r>
              <a:rPr lang="tr-TR" dirty="0"/>
              <a:t>Sistemli düşünebilen,</a:t>
            </a:r>
          </a:p>
          <a:p>
            <a:r>
              <a:rPr lang="tr-TR" dirty="0"/>
              <a:t>Matematikle ilgili konularda başarılı,</a:t>
            </a:r>
          </a:p>
          <a:p>
            <a:r>
              <a:rPr lang="tr-TR" dirty="0"/>
              <a:t>Kendini yenileyebilen,</a:t>
            </a:r>
          </a:p>
          <a:p>
            <a:r>
              <a:rPr lang="tr-TR" dirty="0"/>
              <a:t>Araştırmacı,</a:t>
            </a:r>
          </a:p>
          <a:p>
            <a:r>
              <a:rPr lang="tr-TR" dirty="0"/>
              <a:t>Sabırlı ve dikkatli,</a:t>
            </a:r>
          </a:p>
          <a:p>
            <a:r>
              <a:rPr lang="tr-TR" dirty="0"/>
              <a:t>Bir konunun çözümlenmesi için yapılması gereken işlemleri bilgisayar diline aktarabilen kimseler olmaları gerekir.</a:t>
            </a:r>
          </a:p>
          <a:p>
            <a:endParaRPr lang="tr-TR" dirty="0"/>
          </a:p>
          <a:p>
            <a:endParaRPr lang="tr-TR" dirty="0"/>
          </a:p>
        </p:txBody>
      </p:sp>
    </p:spTree>
    <p:extLst>
      <p:ext uri="{BB962C8B-B14F-4D97-AF65-F5344CB8AC3E}">
        <p14:creationId xmlns:p14="http://schemas.microsoft.com/office/powerpoint/2010/main" val="427618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b="1" cap="none" dirty="0" smtClean="0">
                <a:solidFill>
                  <a:srgbClr val="564B3C"/>
                </a:solidFill>
                <a:latin typeface="Century Gothic"/>
              </a:rPr>
              <a:t/>
            </a:r>
            <a:br>
              <a:rPr lang="tr-TR" sz="2000" b="1" cap="none" dirty="0" smtClean="0">
                <a:solidFill>
                  <a:srgbClr val="564B3C"/>
                </a:solidFill>
                <a:latin typeface="Century Gothic"/>
              </a:rPr>
            </a:br>
            <a:r>
              <a:rPr lang="tr-TR" sz="3600" b="1" cap="none" dirty="0" smtClean="0">
                <a:solidFill>
                  <a:schemeClr val="accent1"/>
                </a:solidFill>
                <a:latin typeface="Century Gothic"/>
              </a:rPr>
              <a:t>Meslek </a:t>
            </a:r>
            <a:r>
              <a:rPr lang="tr-TR" sz="3600" b="1" cap="none" dirty="0">
                <a:solidFill>
                  <a:schemeClr val="accent1"/>
                </a:solidFill>
                <a:latin typeface="Century Gothic"/>
              </a:rPr>
              <a:t>Elemanında Aranan Özellikler</a:t>
            </a:r>
            <a:r>
              <a:rPr lang="tr-TR" sz="2000" cap="none" dirty="0">
                <a:solidFill>
                  <a:schemeClr val="accent1"/>
                </a:solidFill>
                <a:latin typeface="Century Gothic"/>
              </a:rPr>
              <a:t/>
            </a:r>
            <a:br>
              <a:rPr lang="tr-TR" sz="2000" cap="none" dirty="0">
                <a:solidFill>
                  <a:schemeClr val="accent1"/>
                </a:solidFill>
                <a:latin typeface="Century Gothic"/>
              </a:rPr>
            </a:br>
            <a:endParaRPr lang="tr-TR" dirty="0">
              <a:solidFill>
                <a:schemeClr val="accent1"/>
              </a:solidFill>
            </a:endParaRPr>
          </a:p>
        </p:txBody>
      </p:sp>
      <p:sp>
        <p:nvSpPr>
          <p:cNvPr id="3" name="İçerik Yer Tutucusu 2"/>
          <p:cNvSpPr>
            <a:spLocks noGrp="1"/>
          </p:cNvSpPr>
          <p:nvPr>
            <p:ph idx="1"/>
          </p:nvPr>
        </p:nvSpPr>
        <p:spPr/>
        <p:txBody>
          <a:bodyPr>
            <a:normAutofit fontScale="85000" lnSpcReduction="20000"/>
          </a:bodyPr>
          <a:lstStyle/>
          <a:p>
            <a:r>
              <a:rPr lang="tr-TR" dirty="0" smtClean="0"/>
              <a:t>    El </a:t>
            </a:r>
            <a:r>
              <a:rPr lang="tr-TR" dirty="0"/>
              <a:t>ve güç aletlerini güvenli kullanma yeteneğine </a:t>
            </a:r>
            <a:r>
              <a:rPr lang="tr-TR" dirty="0" smtClean="0"/>
              <a:t>sahip</a:t>
            </a:r>
            <a:endParaRPr lang="tr-TR" dirty="0"/>
          </a:p>
          <a:p>
            <a:r>
              <a:rPr lang="tr-TR" dirty="0"/>
              <a:t>    Yabancı dil bilen</a:t>
            </a:r>
          </a:p>
          <a:p>
            <a:r>
              <a:rPr lang="tr-TR" dirty="0"/>
              <a:t>    Ekip içinde çalışabilen</a:t>
            </a:r>
          </a:p>
          <a:p>
            <a:r>
              <a:rPr lang="tr-TR" dirty="0"/>
              <a:t>    Sistemli düşünebilen,</a:t>
            </a:r>
          </a:p>
          <a:p>
            <a:r>
              <a:rPr lang="tr-TR" dirty="0"/>
              <a:t>    Matematikle ilgili konularda başarılı,</a:t>
            </a:r>
          </a:p>
          <a:p>
            <a:r>
              <a:rPr lang="tr-TR" dirty="0"/>
              <a:t>    Kendini yenileyebilen,</a:t>
            </a:r>
          </a:p>
          <a:p>
            <a:r>
              <a:rPr lang="tr-TR" dirty="0"/>
              <a:t>    Araştırmacı,</a:t>
            </a:r>
          </a:p>
          <a:p>
            <a:r>
              <a:rPr lang="tr-TR" dirty="0"/>
              <a:t>    Hassas çalışma tekniklerini kullanabilen,</a:t>
            </a:r>
          </a:p>
          <a:p>
            <a:r>
              <a:rPr lang="tr-TR" dirty="0"/>
              <a:t>    Sabırlı ve dikkatli,</a:t>
            </a:r>
          </a:p>
          <a:p>
            <a:r>
              <a:rPr lang="tr-TR" dirty="0"/>
              <a:t> </a:t>
            </a:r>
            <a:r>
              <a:rPr lang="tr-TR" dirty="0" smtClean="0"/>
              <a:t>   Bilgisayar </a:t>
            </a:r>
            <a:r>
              <a:rPr lang="tr-TR" dirty="0"/>
              <a:t>ile anlaşabilme ve kontrol edilebilme özelliklerine sahip devreleri araştırabilme ve geliştirebilme yeteneğine sahip kimseler olmaları gerekir.</a:t>
            </a:r>
            <a:br>
              <a:rPr lang="tr-TR" dirty="0"/>
            </a:br>
            <a:r>
              <a:rPr lang="tr-TR" dirty="0"/>
              <a:t/>
            </a:r>
            <a:br>
              <a:rPr lang="tr-TR" dirty="0"/>
            </a:br>
            <a:endParaRPr lang="tr-TR" dirty="0"/>
          </a:p>
          <a:p>
            <a:endParaRPr lang="tr-TR" dirty="0"/>
          </a:p>
        </p:txBody>
      </p:sp>
    </p:spTree>
    <p:extLst>
      <p:ext uri="{BB962C8B-B14F-4D97-AF65-F5344CB8AC3E}">
        <p14:creationId xmlns:p14="http://schemas.microsoft.com/office/powerpoint/2010/main" val="317641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İçerik Yer Tutucusu 2"/>
          <p:cNvSpPr>
            <a:spLocks noGrp="1"/>
          </p:cNvSpPr>
          <p:nvPr>
            <p:ph idx="1"/>
          </p:nvPr>
        </p:nvSpPr>
        <p:spPr/>
        <p:txBody>
          <a:bodyPr>
            <a:normAutofit fontScale="70000" lnSpcReduction="20000"/>
          </a:bodyPr>
          <a:lstStyle/>
          <a:p>
            <a:r>
              <a:rPr lang="tr-TR" b="1" dirty="0"/>
              <a:t>Meslek Elemanında Aranan Özellikler</a:t>
            </a:r>
            <a:endParaRPr lang="tr-TR" dirty="0"/>
          </a:p>
          <a:p>
            <a:r>
              <a:rPr lang="tr-TR" dirty="0"/>
              <a:t>Tasarım ve görsel yeterliliğine sahip,</a:t>
            </a:r>
          </a:p>
          <a:p>
            <a:r>
              <a:rPr lang="tr-TR" dirty="0"/>
              <a:t>Yabancı dil bilen,</a:t>
            </a:r>
          </a:p>
          <a:p>
            <a:r>
              <a:rPr lang="tr-TR" dirty="0"/>
              <a:t>Ekip içinde çalışabilen,</a:t>
            </a:r>
          </a:p>
          <a:p>
            <a:r>
              <a:rPr lang="tr-TR" dirty="0"/>
              <a:t>Sistemli düşünebilen,</a:t>
            </a:r>
          </a:p>
          <a:p>
            <a:r>
              <a:rPr lang="tr-TR" dirty="0"/>
              <a:t>Matematikle ilgili konularda başarılı,</a:t>
            </a:r>
          </a:p>
          <a:p>
            <a:r>
              <a:rPr lang="tr-TR" dirty="0"/>
              <a:t>Kendini yenileyebilen,</a:t>
            </a:r>
          </a:p>
          <a:p>
            <a:r>
              <a:rPr lang="tr-TR" dirty="0"/>
              <a:t>Araştırmacı,</a:t>
            </a:r>
          </a:p>
          <a:p>
            <a:r>
              <a:rPr lang="tr-TR" dirty="0"/>
              <a:t>İyi derecede tanımlama yeteneğine sahip,</a:t>
            </a:r>
          </a:p>
          <a:p>
            <a:r>
              <a:rPr lang="tr-TR" dirty="0"/>
              <a:t>Sabırlı ve dikkatli,</a:t>
            </a:r>
          </a:p>
          <a:p>
            <a:r>
              <a:rPr lang="tr-TR" dirty="0"/>
              <a:t>Verilerin saklanması için yapılması gereken işlemleri bilgisayar diline aktarabilen kimseler olmaları gerekir.</a:t>
            </a:r>
          </a:p>
          <a:p>
            <a:r>
              <a:rPr lang="tr-TR" b="1" dirty="0"/>
              <a:t>İş Bulma İmkanları</a:t>
            </a:r>
            <a:r>
              <a:rPr lang="tr-TR" dirty="0"/>
              <a:t/>
            </a:r>
            <a:br>
              <a:rPr lang="tr-TR" dirty="0"/>
            </a:br>
            <a:r>
              <a:rPr lang="tr-TR" dirty="0"/>
              <a:t/>
            </a:r>
            <a:br>
              <a:rPr lang="tr-TR" dirty="0"/>
            </a:br>
            <a:r>
              <a:rPr lang="tr-TR" dirty="0"/>
              <a:t>Kamu kuruluşları, bankalar ile özel sektöre ait firmalarda çalışabilirler. Ayrıca kendilerine ait özel iş yerleri de açabilirler</a:t>
            </a:r>
          </a:p>
          <a:p>
            <a:endParaRPr lang="tr-TR" dirty="0"/>
          </a:p>
        </p:txBody>
      </p:sp>
    </p:spTree>
    <p:extLst>
      <p:ext uri="{BB962C8B-B14F-4D97-AF65-F5344CB8AC3E}">
        <p14:creationId xmlns:p14="http://schemas.microsoft.com/office/powerpoint/2010/main" val="3147257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EĞİTİM VE KARİYER İMKÂNLARI</a:t>
            </a:r>
            <a:br>
              <a:rPr lang="tr-TR" b="1" dirty="0"/>
            </a:br>
            <a:endParaRPr lang="tr-TR" dirty="0"/>
          </a:p>
        </p:txBody>
      </p:sp>
      <p:sp>
        <p:nvSpPr>
          <p:cNvPr id="3" name="İçerik Yer Tutucusu 2"/>
          <p:cNvSpPr>
            <a:spLocks noGrp="1"/>
          </p:cNvSpPr>
          <p:nvPr>
            <p:ph idx="1"/>
          </p:nvPr>
        </p:nvSpPr>
        <p:spPr/>
        <p:txBody>
          <a:bodyPr>
            <a:normAutofit fontScale="92500"/>
          </a:bodyPr>
          <a:lstStyle/>
          <a:p>
            <a:r>
              <a:rPr lang="tr-TR" dirty="0"/>
              <a:t>Meslek lisesinden sonra “Yükseköğretim Kurumları </a:t>
            </a:r>
            <a:r>
              <a:rPr lang="tr-TR" dirty="0" err="1"/>
              <a:t>Sınavı”nda</a:t>
            </a:r>
            <a:r>
              <a:rPr lang="tr-TR" dirty="0"/>
              <a:t> (YKS) başarılı olanlar, lisans programlarına ya da meslek yüksekokullarının ilgili bölümlerine devam edebilirler. Mezun olan öğrencilerin ek puanları ile yerleşebilecekleri ön lisans programları da mevcuttur.</a:t>
            </a:r>
          </a:p>
          <a:p>
            <a:endParaRPr lang="tr-TR" dirty="0"/>
          </a:p>
          <a:p>
            <a:r>
              <a:rPr lang="tr-TR" dirty="0"/>
              <a:t>Ağ işletmenleri, bilgisayar satış ve teknik destek firmaları, bankalar, sigorta şirketleri, ticari kuruluşlar, internet servis sağlayıcıları, internet yayıncılık şirketleri, radyo televizyon şirketleri, araştırma şirketleri, borsalar, ulaştırma, lojistik firmaları ve hizmet sektöründe yer alan kamu kuruluşlarında geniş iş imkânlarına sahiptir.</a:t>
            </a:r>
          </a:p>
          <a:p>
            <a:endParaRPr lang="tr-TR" dirty="0"/>
          </a:p>
          <a:p>
            <a:pPr marL="114300" indent="0">
              <a:buNone/>
            </a:pPr>
            <a:endParaRPr lang="tr-TR" dirty="0"/>
          </a:p>
        </p:txBody>
      </p:sp>
    </p:spTree>
    <p:extLst>
      <p:ext uri="{BB962C8B-B14F-4D97-AF65-F5344CB8AC3E}">
        <p14:creationId xmlns:p14="http://schemas.microsoft.com/office/powerpoint/2010/main" val="1539624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00825739"/>
              </p:ext>
            </p:extLst>
          </p:nvPr>
        </p:nvGraphicFramePr>
        <p:xfrm>
          <a:off x="457200" y="2132857"/>
          <a:ext cx="8229600" cy="3939832"/>
        </p:xfrm>
        <a:graphic>
          <a:graphicData uri="http://schemas.openxmlformats.org/drawingml/2006/table">
            <a:tbl>
              <a:tblPr>
                <a:tableStyleId>{3C2FFA5D-87B4-456A-9821-1D502468CF0F}</a:tableStyleId>
              </a:tblPr>
              <a:tblGrid>
                <a:gridCol w="2743200"/>
                <a:gridCol w="2743200"/>
                <a:gridCol w="2743200"/>
              </a:tblGrid>
              <a:tr h="843488">
                <a:tc>
                  <a:txBody>
                    <a:bodyPr/>
                    <a:lstStyle/>
                    <a:p>
                      <a:endParaRPr lang="tr-TR" dirty="0">
                        <a:effectLst/>
                      </a:endParaRPr>
                    </a:p>
                  </a:txBody>
                  <a:tcPr marL="0" marR="0" marT="0" marB="0" anchor="ctr"/>
                </a:tc>
                <a:tc>
                  <a:txBody>
                    <a:bodyPr/>
                    <a:lstStyle/>
                    <a:p>
                      <a:r>
                        <a:rPr lang="tr-TR" dirty="0" smtClean="0">
                          <a:effectLst/>
                        </a:rPr>
                        <a:t>BÖLÜM</a:t>
                      </a:r>
                      <a:endParaRPr lang="tr-TR" dirty="0">
                        <a:effectLst/>
                      </a:endParaRPr>
                    </a:p>
                  </a:txBody>
                  <a:tcPr marL="0" marR="0" marT="0" marB="0" anchor="ctr"/>
                </a:tc>
                <a:tc>
                  <a:txBody>
                    <a:bodyPr/>
                    <a:lstStyle/>
                    <a:p>
                      <a:r>
                        <a:rPr lang="tr-TR" dirty="0" smtClean="0">
                          <a:effectLst/>
                        </a:rPr>
                        <a:t>ÖĞRENİM SÜRESİ</a:t>
                      </a:r>
                      <a:endParaRPr lang="tr-TR" dirty="0">
                        <a:effectLst/>
                      </a:endParaRPr>
                    </a:p>
                  </a:txBody>
                  <a:tcPr marL="0" marR="0" marT="0" marB="0" anchor="ctr"/>
                </a:tc>
              </a:tr>
              <a:tr h="627464">
                <a:tc rowSpan="7">
                  <a:txBody>
                    <a:bodyPr/>
                    <a:lstStyle/>
                    <a:p>
                      <a:r>
                        <a:rPr lang="tr-TR" baseline="0" dirty="0" smtClean="0">
                          <a:effectLst/>
                        </a:rPr>
                        <a:t>  ÖN LİSANS</a:t>
                      </a:r>
                      <a:endParaRPr lang="tr-TR" dirty="0">
                        <a:effectLst/>
                      </a:endParaRPr>
                    </a:p>
                  </a:txBody>
                  <a:tcPr marL="0" marR="0" marT="0" marB="0" anchor="ctr"/>
                </a:tc>
                <a:tc>
                  <a:txBody>
                    <a:bodyPr/>
                    <a:lstStyle/>
                    <a:p>
                      <a:r>
                        <a:rPr lang="tr-TR" dirty="0">
                          <a:effectLst/>
                        </a:rPr>
                        <a:t>Basım ve Yayın Teknolojileri</a:t>
                      </a:r>
                    </a:p>
                  </a:txBody>
                  <a:tcPr marL="0" marR="0" marT="0" marB="0" anchor="ctr"/>
                </a:tc>
                <a:tc>
                  <a:txBody>
                    <a:bodyPr/>
                    <a:lstStyle/>
                    <a:p>
                      <a:r>
                        <a:rPr lang="tr-TR">
                          <a:effectLst/>
                        </a:rPr>
                        <a:t>2</a:t>
                      </a:r>
                    </a:p>
                  </a:txBody>
                  <a:tcPr marL="0" marR="0" marT="0" marB="0" anchor="ctr"/>
                </a:tc>
              </a:tr>
              <a:tr h="0">
                <a:tc vMerge="1">
                  <a:txBody>
                    <a:bodyPr/>
                    <a:lstStyle/>
                    <a:p>
                      <a:endParaRPr lang="tr-TR"/>
                    </a:p>
                  </a:txBody>
                  <a:tcPr/>
                </a:tc>
                <a:tc>
                  <a:txBody>
                    <a:bodyPr/>
                    <a:lstStyle/>
                    <a:p>
                      <a:r>
                        <a:rPr lang="tr-TR">
                          <a:effectLst/>
                        </a:rPr>
                        <a:t>Bilgisayar Teknolojisi</a:t>
                      </a:r>
                    </a:p>
                  </a:txBody>
                  <a:tcPr marL="0" marR="0" marT="0" marB="0" anchor="ctr"/>
                </a:tc>
                <a:tc>
                  <a:txBody>
                    <a:bodyPr/>
                    <a:lstStyle/>
                    <a:p>
                      <a:r>
                        <a:rPr lang="tr-TR">
                          <a:effectLst/>
                        </a:rPr>
                        <a:t>2</a:t>
                      </a:r>
                    </a:p>
                  </a:txBody>
                  <a:tcPr marL="0" marR="0" marT="0" marB="0" anchor="ctr"/>
                </a:tc>
              </a:tr>
              <a:tr h="0">
                <a:tc vMerge="1">
                  <a:txBody>
                    <a:bodyPr/>
                    <a:lstStyle/>
                    <a:p>
                      <a:endParaRPr lang="tr-TR"/>
                    </a:p>
                  </a:txBody>
                  <a:tcPr/>
                </a:tc>
                <a:tc>
                  <a:txBody>
                    <a:bodyPr/>
                    <a:lstStyle/>
                    <a:p>
                      <a:r>
                        <a:rPr lang="tr-TR" dirty="0">
                          <a:effectLst/>
                        </a:rPr>
                        <a:t>Coğrafi Bilgi Sistemleri</a:t>
                      </a:r>
                    </a:p>
                  </a:txBody>
                  <a:tcPr marL="0" marR="0" marT="0" marB="0" anchor="ctr"/>
                </a:tc>
                <a:tc>
                  <a:txBody>
                    <a:bodyPr/>
                    <a:lstStyle/>
                    <a:p>
                      <a:r>
                        <a:rPr lang="tr-TR">
                          <a:effectLst/>
                        </a:rPr>
                        <a:t>2</a:t>
                      </a:r>
                    </a:p>
                  </a:txBody>
                  <a:tcPr marL="0" marR="0" marT="0" marB="0" anchor="ctr"/>
                </a:tc>
              </a:tr>
              <a:tr h="0">
                <a:tc vMerge="1">
                  <a:txBody>
                    <a:bodyPr/>
                    <a:lstStyle/>
                    <a:p>
                      <a:endParaRPr lang="tr-TR"/>
                    </a:p>
                  </a:txBody>
                  <a:tcPr/>
                </a:tc>
                <a:tc>
                  <a:txBody>
                    <a:bodyPr/>
                    <a:lstStyle/>
                    <a:p>
                      <a:r>
                        <a:rPr lang="tr-TR">
                          <a:effectLst/>
                        </a:rPr>
                        <a:t>İnternet ve Ağ Teknolojileri</a:t>
                      </a:r>
                    </a:p>
                  </a:txBody>
                  <a:tcPr marL="0" marR="0" marT="0" marB="0" anchor="ctr"/>
                </a:tc>
                <a:tc>
                  <a:txBody>
                    <a:bodyPr/>
                    <a:lstStyle/>
                    <a:p>
                      <a:r>
                        <a:rPr lang="tr-TR">
                          <a:effectLst/>
                        </a:rPr>
                        <a:t>2</a:t>
                      </a:r>
                    </a:p>
                  </a:txBody>
                  <a:tcPr marL="0" marR="0" marT="0" marB="0" anchor="ctr"/>
                </a:tc>
              </a:tr>
              <a:tr h="0">
                <a:tc vMerge="1">
                  <a:txBody>
                    <a:bodyPr/>
                    <a:lstStyle/>
                    <a:p>
                      <a:endParaRPr lang="tr-TR"/>
                    </a:p>
                  </a:txBody>
                  <a:tcPr/>
                </a:tc>
                <a:tc>
                  <a:txBody>
                    <a:bodyPr/>
                    <a:lstStyle/>
                    <a:p>
                      <a:r>
                        <a:rPr lang="tr-TR" dirty="0">
                          <a:effectLst/>
                        </a:rPr>
                        <a:t>Bilgi Güvenliği ve Teknolojisi</a:t>
                      </a:r>
                    </a:p>
                  </a:txBody>
                  <a:tcPr marL="0" marR="0" marT="0" marB="0" anchor="ctr"/>
                </a:tc>
                <a:tc>
                  <a:txBody>
                    <a:bodyPr/>
                    <a:lstStyle/>
                    <a:p>
                      <a:r>
                        <a:rPr lang="tr-TR" dirty="0">
                          <a:effectLst/>
                        </a:rPr>
                        <a:t>2</a:t>
                      </a:r>
                    </a:p>
                  </a:txBody>
                  <a:tcPr marL="0" marR="0" marT="0" marB="0" anchor="ctr"/>
                </a:tc>
              </a:tr>
              <a:tr h="0">
                <a:tc vMerge="1">
                  <a:txBody>
                    <a:bodyPr/>
                    <a:lstStyle/>
                    <a:p>
                      <a:endParaRPr lang="tr-TR"/>
                    </a:p>
                  </a:txBody>
                  <a:tcPr/>
                </a:tc>
                <a:tc>
                  <a:txBody>
                    <a:bodyPr/>
                    <a:lstStyle/>
                    <a:p>
                      <a:r>
                        <a:rPr lang="tr-TR">
                          <a:effectLst/>
                        </a:rPr>
                        <a:t>Mobil Teknolojileri</a:t>
                      </a:r>
                    </a:p>
                  </a:txBody>
                  <a:tcPr marL="0" marR="0" marT="0" marB="0" anchor="ctr"/>
                </a:tc>
                <a:tc>
                  <a:txBody>
                    <a:bodyPr/>
                    <a:lstStyle/>
                    <a:p>
                      <a:r>
                        <a:rPr lang="tr-TR" dirty="0">
                          <a:effectLst/>
                        </a:rPr>
                        <a:t>2</a:t>
                      </a:r>
                    </a:p>
                  </a:txBody>
                  <a:tcPr marL="0" marR="0" marT="0" marB="0" anchor="ctr"/>
                </a:tc>
              </a:tr>
              <a:tr h="545722">
                <a:tc vMerge="1">
                  <a:txBody>
                    <a:bodyPr/>
                    <a:lstStyle/>
                    <a:p>
                      <a:endParaRPr lang="tr-TR"/>
                    </a:p>
                  </a:txBody>
                  <a:tcPr/>
                </a:tc>
                <a:tc>
                  <a:txBody>
                    <a:bodyPr/>
                    <a:lstStyle/>
                    <a:p>
                      <a:r>
                        <a:rPr lang="tr-TR" dirty="0" smtClean="0">
                          <a:effectLst/>
                        </a:rPr>
                        <a:t>Sahne </a:t>
                      </a:r>
                      <a:r>
                        <a:rPr lang="tr-TR" dirty="0">
                          <a:effectLst/>
                        </a:rPr>
                        <a:t>ve Gösteri Sanatları Teknolojisi</a:t>
                      </a:r>
                    </a:p>
                  </a:txBody>
                  <a:tcPr marL="0" marR="0" marT="0" marB="0" anchor="ctr"/>
                </a:tc>
                <a:tc>
                  <a:txBody>
                    <a:bodyPr/>
                    <a:lstStyle/>
                    <a:p>
                      <a:r>
                        <a:rPr lang="tr-TR" dirty="0">
                          <a:effectLst/>
                        </a:rPr>
                        <a:t>2</a:t>
                      </a:r>
                    </a:p>
                  </a:txBody>
                  <a:tcPr marL="0" marR="0" marT="0" marB="0" anchor="ctr"/>
                </a:tc>
              </a:tr>
            </a:tbl>
          </a:graphicData>
        </a:graphic>
      </p:graphicFrame>
      <p:sp>
        <p:nvSpPr>
          <p:cNvPr id="5" name="Dikdörtgen 4"/>
          <p:cNvSpPr/>
          <p:nvPr/>
        </p:nvSpPr>
        <p:spPr>
          <a:xfrm>
            <a:off x="755576" y="548680"/>
            <a:ext cx="6768752" cy="461665"/>
          </a:xfrm>
          <a:prstGeom prst="rect">
            <a:avLst/>
          </a:prstGeom>
        </p:spPr>
        <p:txBody>
          <a:bodyPr wrap="square">
            <a:spAutoFit/>
          </a:bodyPr>
          <a:lstStyle/>
          <a:p>
            <a:r>
              <a:rPr lang="tr-TR" sz="2400" b="1" dirty="0" smtClean="0">
                <a:solidFill>
                  <a:schemeClr val="bg2">
                    <a:lumMod val="50000"/>
                  </a:schemeClr>
                </a:solidFill>
              </a:rPr>
              <a:t>Yerleşebilecekleri Ön Lisans Programları</a:t>
            </a:r>
            <a:endParaRPr lang="tr-TR" sz="2400" b="1" dirty="0">
              <a:solidFill>
                <a:schemeClr val="bg2">
                  <a:lumMod val="50000"/>
                </a:schemeClr>
              </a:solidFill>
            </a:endParaRPr>
          </a:p>
        </p:txBody>
      </p:sp>
    </p:spTree>
    <p:extLst>
      <p:ext uri="{BB962C8B-B14F-4D97-AF65-F5344CB8AC3E}">
        <p14:creationId xmlns:p14="http://schemas.microsoft.com/office/powerpoint/2010/main" val="403419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LİSANS PROGRAMLARI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51441089"/>
              </p:ext>
            </p:extLst>
          </p:nvPr>
        </p:nvGraphicFramePr>
        <p:xfrm>
          <a:off x="457200" y="1881981"/>
          <a:ext cx="7931224" cy="3981579"/>
        </p:xfrm>
        <a:graphic>
          <a:graphicData uri="http://schemas.openxmlformats.org/drawingml/2006/table">
            <a:tbl>
              <a:tblPr>
                <a:tableStyleId>{3C2FFA5D-87B4-456A-9821-1D502468CF0F}</a:tableStyleId>
              </a:tblPr>
              <a:tblGrid>
                <a:gridCol w="5205413"/>
                <a:gridCol w="2725811"/>
              </a:tblGrid>
              <a:tr h="0">
                <a:tc>
                  <a:txBody>
                    <a:bodyPr/>
                    <a:lstStyle/>
                    <a:p>
                      <a:r>
                        <a:rPr lang="tr-TR" dirty="0" smtClean="0">
                          <a:effectLst/>
                        </a:rPr>
                        <a:t>BÖLÜM</a:t>
                      </a:r>
                      <a:endParaRPr lang="tr-TR" dirty="0">
                        <a:effectLst/>
                      </a:endParaRPr>
                    </a:p>
                  </a:txBody>
                  <a:tcPr marL="0" marR="0" marT="0" marB="0" anchor="ctr"/>
                </a:tc>
                <a:tc>
                  <a:txBody>
                    <a:bodyPr/>
                    <a:lstStyle/>
                    <a:p>
                      <a:r>
                        <a:rPr lang="tr-TR" dirty="0" smtClean="0">
                          <a:effectLst/>
                        </a:rPr>
                        <a:t>ÖĞRETİM SÜRESİ</a:t>
                      </a:r>
                      <a:endParaRPr lang="tr-TR" dirty="0">
                        <a:effectLst/>
                      </a:endParaRPr>
                    </a:p>
                  </a:txBody>
                  <a:tcPr marL="0" marR="0" marT="0" marB="0" anchor="ctr"/>
                </a:tc>
              </a:tr>
              <a:tr h="0">
                <a:tc>
                  <a:txBody>
                    <a:bodyPr/>
                    <a:lstStyle/>
                    <a:p>
                      <a:r>
                        <a:rPr lang="tr-TR" dirty="0">
                          <a:effectLst/>
                        </a:rPr>
                        <a:t>Adli Bilişim Mühendisliği</a:t>
                      </a:r>
                    </a:p>
                  </a:txBody>
                  <a:tcPr marL="0" marR="0" marT="0" marB="0" anchor="ctr"/>
                </a:tc>
                <a:tc>
                  <a:txBody>
                    <a:bodyPr/>
                    <a:lstStyle/>
                    <a:p>
                      <a:r>
                        <a:rPr lang="tr-TR">
                          <a:effectLst/>
                        </a:rPr>
                        <a:t>4</a:t>
                      </a:r>
                    </a:p>
                  </a:txBody>
                  <a:tcPr marL="0" marR="0" marT="0" marB="0" anchor="ctr"/>
                </a:tc>
              </a:tr>
              <a:tr h="0">
                <a:tc>
                  <a:txBody>
                    <a:bodyPr/>
                    <a:lstStyle/>
                    <a:p>
                      <a:r>
                        <a:rPr lang="tr-TR">
                          <a:effectLst/>
                        </a:rPr>
                        <a:t>Bilgisayar Mühendisliği</a:t>
                      </a:r>
                    </a:p>
                  </a:txBody>
                  <a:tcPr marL="0" marR="0" marT="0" marB="0" anchor="ctr"/>
                </a:tc>
                <a:tc>
                  <a:txBody>
                    <a:bodyPr/>
                    <a:lstStyle/>
                    <a:p>
                      <a:r>
                        <a:rPr lang="tr-TR">
                          <a:effectLst/>
                        </a:rPr>
                        <a:t>4</a:t>
                      </a:r>
                    </a:p>
                  </a:txBody>
                  <a:tcPr marL="0" marR="0" marT="0" marB="0" anchor="ctr"/>
                </a:tc>
              </a:tr>
              <a:tr h="0">
                <a:tc>
                  <a:txBody>
                    <a:bodyPr/>
                    <a:lstStyle/>
                    <a:p>
                      <a:r>
                        <a:rPr lang="tr-TR">
                          <a:effectLst/>
                        </a:rPr>
                        <a:t>Bilişim Sistemleri Mühendisliği</a:t>
                      </a:r>
                    </a:p>
                  </a:txBody>
                  <a:tcPr marL="0" marR="0" marT="0" marB="0" anchor="ctr"/>
                </a:tc>
                <a:tc>
                  <a:txBody>
                    <a:bodyPr/>
                    <a:lstStyle/>
                    <a:p>
                      <a:r>
                        <a:rPr lang="tr-TR">
                          <a:effectLst/>
                        </a:rPr>
                        <a:t>4</a:t>
                      </a:r>
                    </a:p>
                  </a:txBody>
                  <a:tcPr marL="0" marR="0" marT="0" marB="0" anchor="ctr"/>
                </a:tc>
              </a:tr>
              <a:tr h="0">
                <a:tc>
                  <a:txBody>
                    <a:bodyPr/>
                    <a:lstStyle/>
                    <a:p>
                      <a:r>
                        <a:rPr lang="tr-TR">
                          <a:effectLst/>
                        </a:rPr>
                        <a:t>Biyomedikal Mühendisliği</a:t>
                      </a:r>
                    </a:p>
                  </a:txBody>
                  <a:tcPr marL="0" marR="0" marT="0" marB="0" anchor="ctr"/>
                </a:tc>
                <a:tc>
                  <a:txBody>
                    <a:bodyPr/>
                    <a:lstStyle/>
                    <a:p>
                      <a:r>
                        <a:rPr lang="tr-TR">
                          <a:effectLst/>
                        </a:rPr>
                        <a:t>4</a:t>
                      </a:r>
                    </a:p>
                  </a:txBody>
                  <a:tcPr marL="0" marR="0" marT="0" marB="0" anchor="ctr"/>
                </a:tc>
              </a:tr>
              <a:tr h="0">
                <a:tc>
                  <a:txBody>
                    <a:bodyPr/>
                    <a:lstStyle/>
                    <a:p>
                      <a:r>
                        <a:rPr lang="tr-TR">
                          <a:effectLst/>
                        </a:rPr>
                        <a:t>Elektrik-Elektronik Mühendisliği</a:t>
                      </a:r>
                    </a:p>
                  </a:txBody>
                  <a:tcPr marL="0" marR="0" marT="0" marB="0" anchor="ctr"/>
                </a:tc>
                <a:tc>
                  <a:txBody>
                    <a:bodyPr/>
                    <a:lstStyle/>
                    <a:p>
                      <a:r>
                        <a:rPr lang="tr-TR">
                          <a:effectLst/>
                        </a:rPr>
                        <a:t>4</a:t>
                      </a:r>
                    </a:p>
                  </a:txBody>
                  <a:tcPr marL="0" marR="0" marT="0" marB="0" anchor="ctr"/>
                </a:tc>
              </a:tr>
              <a:tr h="0">
                <a:tc>
                  <a:txBody>
                    <a:bodyPr/>
                    <a:lstStyle/>
                    <a:p>
                      <a:r>
                        <a:rPr lang="tr-TR">
                          <a:effectLst/>
                        </a:rPr>
                        <a:t>Yazılım Mühendisliği</a:t>
                      </a:r>
                    </a:p>
                  </a:txBody>
                  <a:tcPr marL="0" marR="0" marT="0" marB="0" anchor="ctr"/>
                </a:tc>
                <a:tc>
                  <a:txBody>
                    <a:bodyPr/>
                    <a:lstStyle/>
                    <a:p>
                      <a:r>
                        <a:rPr lang="tr-TR">
                          <a:effectLst/>
                        </a:rPr>
                        <a:t>4</a:t>
                      </a:r>
                    </a:p>
                  </a:txBody>
                  <a:tcPr marL="0" marR="0" marT="0" marB="0" anchor="ctr"/>
                </a:tc>
              </a:tr>
              <a:tr h="0">
                <a:tc>
                  <a:txBody>
                    <a:bodyPr/>
                    <a:lstStyle/>
                    <a:p>
                      <a:r>
                        <a:rPr lang="tr-TR">
                          <a:effectLst/>
                        </a:rPr>
                        <a:t>Basım Teknolojileri</a:t>
                      </a:r>
                    </a:p>
                  </a:txBody>
                  <a:tcPr marL="0" marR="0" marT="0" marB="0" anchor="ctr"/>
                </a:tc>
                <a:tc>
                  <a:txBody>
                    <a:bodyPr/>
                    <a:lstStyle/>
                    <a:p>
                      <a:r>
                        <a:rPr lang="tr-TR">
                          <a:effectLst/>
                        </a:rPr>
                        <a:t>4</a:t>
                      </a:r>
                    </a:p>
                  </a:txBody>
                  <a:tcPr marL="0" marR="0" marT="0" marB="0" anchor="ctr"/>
                </a:tc>
              </a:tr>
              <a:tr h="0">
                <a:tc>
                  <a:txBody>
                    <a:bodyPr/>
                    <a:lstStyle/>
                    <a:p>
                      <a:r>
                        <a:rPr lang="tr-TR">
                          <a:effectLst/>
                        </a:rPr>
                        <a:t>Bilgisayar Teknolojisi ve Bilişim Sistemleri</a:t>
                      </a:r>
                    </a:p>
                  </a:txBody>
                  <a:tcPr marL="0" marR="0" marT="0" marB="0" anchor="ctr"/>
                </a:tc>
                <a:tc>
                  <a:txBody>
                    <a:bodyPr/>
                    <a:lstStyle/>
                    <a:p>
                      <a:r>
                        <a:rPr lang="tr-TR">
                          <a:effectLst/>
                        </a:rPr>
                        <a:t>4</a:t>
                      </a:r>
                    </a:p>
                  </a:txBody>
                  <a:tcPr marL="0" marR="0" marT="0" marB="0" anchor="ctr"/>
                </a:tc>
              </a:tr>
              <a:tr h="0">
                <a:tc>
                  <a:txBody>
                    <a:bodyPr/>
                    <a:lstStyle/>
                    <a:p>
                      <a:r>
                        <a:rPr lang="tr-TR">
                          <a:effectLst/>
                        </a:rPr>
                        <a:t>Dijital Oyun Tasarımı</a:t>
                      </a:r>
                    </a:p>
                  </a:txBody>
                  <a:tcPr marL="0" marR="0" marT="0" marB="0" anchor="ctr"/>
                </a:tc>
                <a:tc>
                  <a:txBody>
                    <a:bodyPr/>
                    <a:lstStyle/>
                    <a:p>
                      <a:r>
                        <a:rPr lang="tr-TR">
                          <a:effectLst/>
                        </a:rPr>
                        <a:t>4</a:t>
                      </a:r>
                    </a:p>
                  </a:txBody>
                  <a:tcPr marL="0" marR="0" marT="0" marB="0" anchor="ctr"/>
                </a:tc>
              </a:tr>
              <a:tr h="0">
                <a:tc>
                  <a:txBody>
                    <a:bodyPr/>
                    <a:lstStyle/>
                    <a:p>
                      <a:r>
                        <a:rPr lang="tr-TR">
                          <a:effectLst/>
                        </a:rPr>
                        <a:t>İşletme Bilgi Yönetimi</a:t>
                      </a:r>
                    </a:p>
                  </a:txBody>
                  <a:tcPr marL="0" marR="0" marT="0" marB="0" anchor="ctr"/>
                </a:tc>
                <a:tc>
                  <a:txBody>
                    <a:bodyPr/>
                    <a:lstStyle/>
                    <a:p>
                      <a:r>
                        <a:rPr lang="tr-TR">
                          <a:effectLst/>
                        </a:rPr>
                        <a:t>4</a:t>
                      </a:r>
                    </a:p>
                  </a:txBody>
                  <a:tcPr marL="0" marR="0" marT="0" marB="0" anchor="ctr"/>
                </a:tc>
              </a:tr>
              <a:tr h="0">
                <a:tc>
                  <a:txBody>
                    <a:bodyPr/>
                    <a:lstStyle/>
                    <a:p>
                      <a:r>
                        <a:rPr lang="tr-TR">
                          <a:effectLst/>
                        </a:rPr>
                        <a:t>Yönetim Bilişim Sistemleri</a:t>
                      </a:r>
                    </a:p>
                  </a:txBody>
                  <a:tcPr marL="0" marR="0" marT="0" marB="0" anchor="ctr"/>
                </a:tc>
                <a:tc>
                  <a:txBody>
                    <a:bodyPr/>
                    <a:lstStyle/>
                    <a:p>
                      <a:r>
                        <a:rPr lang="tr-TR">
                          <a:effectLst/>
                        </a:rPr>
                        <a:t>4</a:t>
                      </a:r>
                    </a:p>
                  </a:txBody>
                  <a:tcPr marL="0" marR="0" marT="0" marB="0" anchor="ctr"/>
                </a:tc>
              </a:tr>
              <a:tr h="0">
                <a:tc>
                  <a:txBody>
                    <a:bodyPr/>
                    <a:lstStyle/>
                    <a:p>
                      <a:r>
                        <a:rPr lang="tr-TR">
                          <a:effectLst/>
                        </a:rPr>
                        <a:t>Bilgisayar ve Öğretim Teknolojileri Öğretmenliği</a:t>
                      </a:r>
                    </a:p>
                  </a:txBody>
                  <a:tcPr marL="0" marR="0" marT="0" marB="0" anchor="ctr"/>
                </a:tc>
                <a:tc>
                  <a:txBody>
                    <a:bodyPr/>
                    <a:lstStyle/>
                    <a:p>
                      <a:r>
                        <a:rPr lang="tr-TR">
                          <a:effectLst/>
                        </a:rPr>
                        <a:t>4</a:t>
                      </a:r>
                    </a:p>
                  </a:txBody>
                  <a:tcPr marL="0" marR="0" marT="0" marB="0" anchor="ctr"/>
                </a:tc>
              </a:tr>
              <a:tr h="415419">
                <a:tc>
                  <a:txBody>
                    <a:bodyPr/>
                    <a:lstStyle/>
                    <a:p>
                      <a:r>
                        <a:rPr lang="tr-TR" dirty="0">
                          <a:effectLst/>
                        </a:rPr>
                        <a:t>Sivil Hava Ulaştırma İşletmenliği</a:t>
                      </a:r>
                    </a:p>
                  </a:txBody>
                  <a:tcPr marL="0" marR="0" marT="0" marB="0" anchor="ctr"/>
                </a:tc>
                <a:tc>
                  <a:txBody>
                    <a:bodyPr/>
                    <a:lstStyle/>
                    <a:p>
                      <a:r>
                        <a:rPr lang="tr-TR" dirty="0">
                          <a:effectLst/>
                        </a:rPr>
                        <a:t>4</a:t>
                      </a:r>
                    </a:p>
                  </a:txBody>
                  <a:tcPr marL="0" marR="0" marT="0" marB="0" anchor="ctr"/>
                </a:tc>
              </a:tr>
            </a:tbl>
          </a:graphicData>
        </a:graphic>
      </p:graphicFrame>
    </p:spTree>
    <p:extLst>
      <p:ext uri="{BB962C8B-B14F-4D97-AF65-F5344CB8AC3E}">
        <p14:creationId xmlns:p14="http://schemas.microsoft.com/office/powerpoint/2010/main" val="2723803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ELEKTRİK- ELEKTRONİK TEKNOLOJİSİ</a:t>
            </a:r>
          </a:p>
        </p:txBody>
      </p:sp>
      <p:sp>
        <p:nvSpPr>
          <p:cNvPr id="3" name="İçerik Yer Tutucusu 2"/>
          <p:cNvSpPr>
            <a:spLocks noGrp="1"/>
          </p:cNvSpPr>
          <p:nvPr>
            <p:ph idx="1"/>
          </p:nvPr>
        </p:nvSpPr>
        <p:spPr/>
        <p:txBody>
          <a:bodyPr>
            <a:normAutofit/>
          </a:bodyPr>
          <a:lstStyle/>
          <a:p>
            <a:r>
              <a:rPr lang="tr-TR" dirty="0"/>
              <a:t>Elektrik-Elektronik Teknolojisi alanı, altında yer alan dallarının yeterliklerini kazandırmaya yönelik eğitim ve öğretim verilen alandır</a:t>
            </a:r>
            <a:r>
              <a:rPr lang="tr-TR" dirty="0" smtClean="0"/>
              <a:t>.</a:t>
            </a:r>
          </a:p>
          <a:p>
            <a:pPr marL="114300" indent="0">
              <a:buNone/>
            </a:pPr>
            <a:endParaRPr lang="tr-TR" dirty="0"/>
          </a:p>
          <a:p>
            <a:r>
              <a:rPr lang="tr-TR" dirty="0"/>
              <a:t>Elektrik-Elektronik Teknolojisi alanı bugün diğer tüm alanları geliştiren, temel ve üretken bir sanayiye dönüşmüş durumdadır.</a:t>
            </a:r>
          </a:p>
          <a:p>
            <a:endParaRPr lang="tr-TR" dirty="0"/>
          </a:p>
        </p:txBody>
      </p:sp>
    </p:spTree>
    <p:extLst>
      <p:ext uri="{BB962C8B-B14F-4D97-AF65-F5344CB8AC3E}">
        <p14:creationId xmlns:p14="http://schemas.microsoft.com/office/powerpoint/2010/main" val="6812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İçerik Yer Tutucusu 2"/>
          <p:cNvSpPr>
            <a:spLocks noGrp="1"/>
          </p:cNvSpPr>
          <p:nvPr>
            <p:ph idx="1"/>
          </p:nvPr>
        </p:nvSpPr>
        <p:spPr/>
        <p:txBody>
          <a:bodyPr/>
          <a:lstStyle/>
          <a:p>
            <a:r>
              <a:rPr lang="tr-TR" dirty="0"/>
              <a:t>Alan, bugün kendi tasarım ve teknolojilerini geliştirecek güce ulaşmıştır. Elektrik- Elektronik alanı birçok alanı etkilerken ekonomiye kendi üretimi, ihracatı ve istihdamıyla yaptığı birinci derece katkının yanında, diğer sektörlere olan etkileriyle ikinci derece katkılarda da bulunmaktadır. Bu alandaki teknoloji değişimleri ve kalite artışlarının, sektör ürünlerini girdi olarak kullanan birçok alanda kalitenin artmasına olumlu etkide bulunacağı anlamına gelmektedir.</a:t>
            </a:r>
          </a:p>
          <a:p>
            <a:endParaRPr lang="tr-TR" dirty="0"/>
          </a:p>
        </p:txBody>
      </p:sp>
    </p:spTree>
    <p:extLst>
      <p:ext uri="{BB962C8B-B14F-4D97-AF65-F5344CB8AC3E}">
        <p14:creationId xmlns:p14="http://schemas.microsoft.com/office/powerpoint/2010/main" val="1304676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ELEKTRİK- </a:t>
            </a:r>
            <a:r>
              <a:rPr lang="tr-TR" dirty="0"/>
              <a:t>ELEKTRONİK TEKNOLOJİSİ </a:t>
            </a:r>
            <a:r>
              <a:rPr lang="tr-TR" dirty="0" smtClean="0"/>
              <a:t>ALANI DALLARI</a:t>
            </a:r>
            <a:endParaRPr lang="tr-TR" dirty="0"/>
          </a:p>
        </p:txBody>
      </p:sp>
      <p:sp>
        <p:nvSpPr>
          <p:cNvPr id="3" name="İçerik Yer Tutucusu 2"/>
          <p:cNvSpPr>
            <a:spLocks noGrp="1"/>
          </p:cNvSpPr>
          <p:nvPr>
            <p:ph idx="1"/>
          </p:nvPr>
        </p:nvSpPr>
        <p:spPr/>
        <p:txBody>
          <a:bodyPr/>
          <a:lstStyle/>
          <a:p>
            <a:pPr lvl="0"/>
            <a:r>
              <a:rPr lang="tr-TR" dirty="0" smtClean="0"/>
              <a:t>ENDÜSTRİYEL </a:t>
            </a:r>
            <a:r>
              <a:rPr lang="tr-TR" dirty="0"/>
              <a:t>BAKIM ONARIM</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39" y="2708920"/>
            <a:ext cx="8100392" cy="29231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5964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EĞİTİM VE KARİYER İMKÂNLARI</a:t>
            </a:r>
            <a:br>
              <a:rPr lang="tr-TR" b="1" dirty="0"/>
            </a:br>
            <a:endParaRPr lang="tr-TR" dirty="0"/>
          </a:p>
        </p:txBody>
      </p:sp>
      <p:sp>
        <p:nvSpPr>
          <p:cNvPr id="3" name="İçerik Yer Tutucusu 2"/>
          <p:cNvSpPr>
            <a:spLocks noGrp="1"/>
          </p:cNvSpPr>
          <p:nvPr>
            <p:ph idx="1"/>
          </p:nvPr>
        </p:nvSpPr>
        <p:spPr/>
        <p:txBody>
          <a:bodyPr/>
          <a:lstStyle/>
          <a:p>
            <a:r>
              <a:rPr lang="tr-TR" dirty="0"/>
              <a:t>Meslek lisesinden sonra “Yükseköğretim Kurumları </a:t>
            </a:r>
            <a:r>
              <a:rPr lang="tr-TR" dirty="0" err="1"/>
              <a:t>Sınavı”nda</a:t>
            </a:r>
            <a:r>
              <a:rPr lang="tr-TR" dirty="0"/>
              <a:t> (YKS) başarılı olanlar, lisans programlarına ya da meslek yüksekokullarının ilgili bölümlerine devam edebilirler. Mezun olan öğrencilerin ek puanları ile yerleşebilecekleri ön lisans programları da mevcuttur.</a:t>
            </a:r>
          </a:p>
          <a:p>
            <a:r>
              <a:rPr lang="tr-TR" dirty="0"/>
              <a:t>Elektrik-Elektronik Teknolojisi alanında eğitim almış kişiler, kamuya veya özel sektöre ait işletmelerde çalışabilirler, kendi iş yerlerini de açabilirler.</a:t>
            </a:r>
          </a:p>
          <a:p>
            <a:endParaRPr lang="tr-TR" dirty="0"/>
          </a:p>
        </p:txBody>
      </p:sp>
    </p:spTree>
    <p:extLst>
      <p:ext uri="{BB962C8B-B14F-4D97-AF65-F5344CB8AC3E}">
        <p14:creationId xmlns:p14="http://schemas.microsoft.com/office/powerpoint/2010/main" val="116878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METAL TEKNOLOJİSİ</a:t>
            </a:r>
            <a:endParaRPr lang="tr-TR" dirty="0"/>
          </a:p>
        </p:txBody>
      </p:sp>
      <p:sp>
        <p:nvSpPr>
          <p:cNvPr id="3" name="İçerik Yer Tutucusu 2"/>
          <p:cNvSpPr>
            <a:spLocks noGrp="1"/>
          </p:cNvSpPr>
          <p:nvPr>
            <p:ph idx="1"/>
          </p:nvPr>
        </p:nvSpPr>
        <p:spPr/>
        <p:txBody>
          <a:bodyPr>
            <a:normAutofit lnSpcReduction="10000"/>
          </a:bodyPr>
          <a:lstStyle/>
          <a:p>
            <a:r>
              <a:rPr lang="tr-TR" dirty="0"/>
              <a:t>Metal Teknolojisi alanı; metal ve metal alaşımlarının sıcak ve soğuk olarak şekillendirildiği, ısıl işlemlerin uygulandığı, kaynak uygulamalarının yapıldığı, mekanik ve otomatik yöntemlerle kesme, bükme, delme ve birleştirmelerin yapıldığı, metal ve plastik doğrama işleri, metal süsleme uygulamaları ve çelik konstrüksiyon işlerinin yapıldığı bir alandır</a:t>
            </a:r>
            <a:r>
              <a:rPr lang="tr-TR" dirty="0" smtClean="0"/>
              <a:t>.</a:t>
            </a:r>
          </a:p>
          <a:p>
            <a:endParaRPr lang="tr-TR" dirty="0"/>
          </a:p>
          <a:p>
            <a:r>
              <a:rPr lang="tr-TR" dirty="0"/>
              <a:t>Türkiye’de metal sektörü hızla gelişmekte ve büyümektedir. Ülkemizde küçük, orta ve büyük ölçekli işletmelerde çok sayıda nitelikli elemana ihtiyaç duyulmaktadır.</a:t>
            </a:r>
          </a:p>
        </p:txBody>
      </p:sp>
    </p:spTree>
    <p:extLst>
      <p:ext uri="{BB962C8B-B14F-4D97-AF65-F5344CB8AC3E}">
        <p14:creationId xmlns:p14="http://schemas.microsoft.com/office/powerpoint/2010/main" val="2508193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Yerleşebilecekleri Ön Lisans </a:t>
            </a:r>
            <a:r>
              <a:rPr lang="tr-TR" dirty="0" err="1"/>
              <a:t>ProgramlarI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68430892"/>
              </p:ext>
            </p:extLst>
          </p:nvPr>
        </p:nvGraphicFramePr>
        <p:xfrm>
          <a:off x="539552" y="1628793"/>
          <a:ext cx="7488832" cy="4824548"/>
        </p:xfrm>
        <a:graphic>
          <a:graphicData uri="http://schemas.openxmlformats.org/drawingml/2006/table">
            <a:tbl>
              <a:tblPr>
                <a:tableStyleId>{3C2FFA5D-87B4-456A-9821-1D502468CF0F}</a:tableStyleId>
              </a:tblPr>
              <a:tblGrid>
                <a:gridCol w="3744416"/>
                <a:gridCol w="3744416"/>
              </a:tblGrid>
              <a:tr h="201237">
                <a:tc>
                  <a:txBody>
                    <a:bodyPr/>
                    <a:lstStyle/>
                    <a:p>
                      <a:r>
                        <a:rPr lang="tr-TR" sz="1200">
                          <a:effectLst/>
                        </a:rPr>
                        <a:t>Alternatif Enerji Kaynakları Teknolojisi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İş Sağlığı ve Güvenliği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Biyomedikal Cihaz Teknolojisi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Elektrik</a:t>
                      </a:r>
                    </a:p>
                  </a:txBody>
                  <a:tcPr marL="0" marR="0" marT="0" marB="0" anchor="ctr"/>
                </a:tc>
                <a:tc>
                  <a:txBody>
                    <a:bodyPr/>
                    <a:lstStyle/>
                    <a:p>
                      <a:r>
                        <a:rPr lang="tr-TR" sz="1200">
                          <a:effectLst/>
                        </a:rPr>
                        <a:t>2</a:t>
                      </a:r>
                    </a:p>
                  </a:txBody>
                  <a:tcPr marL="0" marR="0" marT="0" marB="0" anchor="ctr"/>
                </a:tc>
              </a:tr>
              <a:tr h="399905">
                <a:tc>
                  <a:txBody>
                    <a:bodyPr/>
                    <a:lstStyle/>
                    <a:p>
                      <a:r>
                        <a:rPr lang="tr-TR" sz="1200">
                          <a:effectLst/>
                        </a:rPr>
                        <a:t>Elektrik Enerjisi Üretim, İletim ve Dağıtımı</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Elektronik Haberleşme Teknolojisi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Elektromekanik Taşıyıcılar</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Enerji Tesisleri İşletmeciliği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Kontrol ve Otomasyon Teknolojisi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Elektronik Teknolojisi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Mekatronik</a:t>
                      </a:r>
                    </a:p>
                  </a:txBody>
                  <a:tcPr marL="0" marR="0" marT="0" marB="0" anchor="ctr"/>
                </a:tc>
                <a:tc>
                  <a:txBody>
                    <a:bodyPr/>
                    <a:lstStyle/>
                    <a:p>
                      <a:r>
                        <a:rPr lang="tr-TR" sz="1200">
                          <a:effectLst/>
                        </a:rPr>
                        <a:t>2</a:t>
                      </a:r>
                    </a:p>
                  </a:txBody>
                  <a:tcPr marL="0" marR="0" marT="0" marB="0" anchor="ctr"/>
                </a:tc>
              </a:tr>
              <a:tr h="399905">
                <a:tc>
                  <a:txBody>
                    <a:bodyPr/>
                    <a:lstStyle/>
                    <a:p>
                      <a:r>
                        <a:rPr lang="tr-TR" sz="1200">
                          <a:effectLst/>
                        </a:rPr>
                        <a:t>Nükleer Teknoloji ve Radyasyon Güvenliği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Otomotiv Teknolojisi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Radyo ve Televizyon Teknolojisi</a:t>
                      </a:r>
                    </a:p>
                  </a:txBody>
                  <a:tcPr marL="0" marR="0" marT="0" marB="0" anchor="ctr"/>
                </a:tc>
                <a:tc>
                  <a:txBody>
                    <a:bodyPr/>
                    <a:lstStyle/>
                    <a:p>
                      <a:r>
                        <a:rPr lang="tr-TR" sz="1200">
                          <a:effectLst/>
                        </a:rPr>
                        <a:t>2</a:t>
                      </a:r>
                    </a:p>
                  </a:txBody>
                  <a:tcPr marL="0" marR="0" marT="0" marB="0" anchor="ctr"/>
                </a:tc>
              </a:tr>
              <a:tr h="402472">
                <a:tc>
                  <a:txBody>
                    <a:bodyPr/>
                    <a:lstStyle/>
                    <a:p>
                      <a:r>
                        <a:rPr lang="tr-TR" sz="1200">
                          <a:effectLst/>
                        </a:rPr>
                        <a:t>Raylı Sistemler Elektrik ve Elektronik Teknolojisi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Uçak Teknolojisi</a:t>
                      </a:r>
                    </a:p>
                  </a:txBody>
                  <a:tcPr marL="0" marR="0" marT="0" marB="0" anchor="ctr"/>
                </a:tc>
                <a:tc>
                  <a:txBody>
                    <a:bodyPr/>
                    <a:lstStyle/>
                    <a:p>
                      <a:r>
                        <a:rPr lang="tr-TR" sz="1200">
                          <a:effectLst/>
                        </a:rPr>
                        <a:t>2</a:t>
                      </a:r>
                    </a:p>
                  </a:txBody>
                  <a:tcPr marL="0" marR="0" marT="0" marB="0" anchor="ctr"/>
                </a:tc>
              </a:tr>
              <a:tr h="201237">
                <a:tc>
                  <a:txBody>
                    <a:bodyPr/>
                    <a:lstStyle/>
                    <a:p>
                      <a:r>
                        <a:rPr lang="tr-TR" sz="1200">
                          <a:effectLst/>
                        </a:rPr>
                        <a:t>Dijital Oyun Tasarımı</a:t>
                      </a:r>
                    </a:p>
                  </a:txBody>
                  <a:tcPr marL="0" marR="0" marT="0" marB="0" anchor="ctr"/>
                </a:tc>
                <a:tc>
                  <a:txBody>
                    <a:bodyPr/>
                    <a:lstStyle/>
                    <a:p>
                      <a:r>
                        <a:rPr lang="tr-TR" sz="1200">
                          <a:effectLst/>
                        </a:rPr>
                        <a:t>4</a:t>
                      </a:r>
                    </a:p>
                  </a:txBody>
                  <a:tcPr marL="0" marR="0" marT="0" marB="0" anchor="ctr"/>
                </a:tc>
              </a:tr>
              <a:tr h="201237">
                <a:tc>
                  <a:txBody>
                    <a:bodyPr/>
                    <a:lstStyle/>
                    <a:p>
                      <a:r>
                        <a:rPr lang="tr-TR" sz="1200">
                          <a:effectLst/>
                        </a:rPr>
                        <a:t>Adli Bilişim Mühendisliği</a:t>
                      </a:r>
                    </a:p>
                  </a:txBody>
                  <a:tcPr marL="0" marR="0" marT="0" marB="0" anchor="ctr"/>
                </a:tc>
                <a:tc>
                  <a:txBody>
                    <a:bodyPr/>
                    <a:lstStyle/>
                    <a:p>
                      <a:r>
                        <a:rPr lang="tr-TR" sz="1200">
                          <a:effectLst/>
                        </a:rPr>
                        <a:t>4</a:t>
                      </a:r>
                    </a:p>
                  </a:txBody>
                  <a:tcPr marL="0" marR="0" marT="0" marB="0" anchor="ctr"/>
                </a:tc>
              </a:tr>
              <a:tr h="201237">
                <a:tc>
                  <a:txBody>
                    <a:bodyPr/>
                    <a:lstStyle/>
                    <a:p>
                      <a:r>
                        <a:rPr lang="tr-TR" sz="1200">
                          <a:effectLst/>
                        </a:rPr>
                        <a:t>Biyomedikal Mühendisliği</a:t>
                      </a:r>
                    </a:p>
                  </a:txBody>
                  <a:tcPr marL="0" marR="0" marT="0" marB="0" anchor="ctr"/>
                </a:tc>
                <a:tc>
                  <a:txBody>
                    <a:bodyPr/>
                    <a:lstStyle/>
                    <a:p>
                      <a:r>
                        <a:rPr lang="tr-TR" sz="1200">
                          <a:effectLst/>
                        </a:rPr>
                        <a:t>4</a:t>
                      </a:r>
                    </a:p>
                  </a:txBody>
                  <a:tcPr marL="0" marR="0" marT="0" marB="0" anchor="ctr"/>
                </a:tc>
              </a:tr>
              <a:tr h="201237">
                <a:tc>
                  <a:txBody>
                    <a:bodyPr/>
                    <a:lstStyle/>
                    <a:p>
                      <a:r>
                        <a:rPr lang="tr-TR" sz="1200">
                          <a:effectLst/>
                        </a:rPr>
                        <a:t>Elektrik-Elektronik Mühendisliği</a:t>
                      </a:r>
                    </a:p>
                  </a:txBody>
                  <a:tcPr marL="0" marR="0" marT="0" marB="0" anchor="ctr"/>
                </a:tc>
                <a:tc>
                  <a:txBody>
                    <a:bodyPr/>
                    <a:lstStyle/>
                    <a:p>
                      <a:r>
                        <a:rPr lang="tr-TR" sz="1200">
                          <a:effectLst/>
                        </a:rPr>
                        <a:t>4</a:t>
                      </a:r>
                    </a:p>
                  </a:txBody>
                  <a:tcPr marL="0" marR="0" marT="0" marB="0" anchor="ctr"/>
                </a:tc>
              </a:tr>
              <a:tr h="201237">
                <a:tc>
                  <a:txBody>
                    <a:bodyPr/>
                    <a:lstStyle/>
                    <a:p>
                      <a:r>
                        <a:rPr lang="tr-TR" sz="1200">
                          <a:effectLst/>
                        </a:rPr>
                        <a:t>Enerji Sistemleri Mühendisliği</a:t>
                      </a:r>
                    </a:p>
                  </a:txBody>
                  <a:tcPr marL="0" marR="0" marT="0" marB="0" anchor="ctr"/>
                </a:tc>
                <a:tc>
                  <a:txBody>
                    <a:bodyPr/>
                    <a:lstStyle/>
                    <a:p>
                      <a:r>
                        <a:rPr lang="tr-TR" sz="1200" dirty="0">
                          <a:effectLst/>
                        </a:rPr>
                        <a:t>4</a:t>
                      </a:r>
                    </a:p>
                  </a:txBody>
                  <a:tcPr marL="0" marR="0" marT="0" marB="0" anchor="ctr"/>
                </a:tc>
              </a:tr>
            </a:tbl>
          </a:graphicData>
        </a:graphic>
      </p:graphicFrame>
    </p:spTree>
    <p:extLst>
      <p:ext uri="{BB962C8B-B14F-4D97-AF65-F5344CB8AC3E}">
        <p14:creationId xmlns:p14="http://schemas.microsoft.com/office/powerpoint/2010/main" val="3091848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LİSANS PROGRAMLARI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30022261"/>
              </p:ext>
            </p:extLst>
          </p:nvPr>
        </p:nvGraphicFramePr>
        <p:xfrm>
          <a:off x="251520" y="1988838"/>
          <a:ext cx="8568952" cy="3960444"/>
        </p:xfrm>
        <a:graphic>
          <a:graphicData uri="http://schemas.openxmlformats.org/drawingml/2006/table">
            <a:tbl>
              <a:tblPr>
                <a:tableStyleId>{3C2FFA5D-87B4-456A-9821-1D502468CF0F}</a:tableStyleId>
              </a:tblPr>
              <a:tblGrid>
                <a:gridCol w="4284476"/>
                <a:gridCol w="4284476"/>
              </a:tblGrid>
              <a:tr h="660074">
                <a:tc>
                  <a:txBody>
                    <a:bodyPr/>
                    <a:lstStyle/>
                    <a:p>
                      <a:r>
                        <a:rPr lang="tr-TR">
                          <a:effectLst/>
                        </a:rPr>
                        <a:t>İmalat Mühendisliği</a:t>
                      </a:r>
                    </a:p>
                  </a:txBody>
                  <a:tcPr marL="0" marR="0" marT="0" marB="0" anchor="ctr"/>
                </a:tc>
                <a:tc>
                  <a:txBody>
                    <a:bodyPr/>
                    <a:lstStyle/>
                    <a:p>
                      <a:r>
                        <a:rPr lang="tr-TR">
                          <a:effectLst/>
                        </a:rPr>
                        <a:t>4</a:t>
                      </a:r>
                    </a:p>
                  </a:txBody>
                  <a:tcPr marL="0" marR="0" marT="0" marB="0" anchor="ctr"/>
                </a:tc>
              </a:tr>
              <a:tr h="660074">
                <a:tc>
                  <a:txBody>
                    <a:bodyPr/>
                    <a:lstStyle/>
                    <a:p>
                      <a:r>
                        <a:rPr lang="tr-TR">
                          <a:effectLst/>
                        </a:rPr>
                        <a:t>Bilgisayar Mühendisliği</a:t>
                      </a:r>
                    </a:p>
                  </a:txBody>
                  <a:tcPr marL="0" marR="0" marT="0" marB="0" anchor="ctr"/>
                </a:tc>
                <a:tc>
                  <a:txBody>
                    <a:bodyPr/>
                    <a:lstStyle/>
                    <a:p>
                      <a:r>
                        <a:rPr lang="tr-TR">
                          <a:effectLst/>
                        </a:rPr>
                        <a:t>4</a:t>
                      </a:r>
                    </a:p>
                  </a:txBody>
                  <a:tcPr marL="0" marR="0" marT="0" marB="0" anchor="ctr"/>
                </a:tc>
              </a:tr>
              <a:tr h="660074">
                <a:tc>
                  <a:txBody>
                    <a:bodyPr/>
                    <a:lstStyle/>
                    <a:p>
                      <a:r>
                        <a:rPr lang="tr-TR">
                          <a:effectLst/>
                        </a:rPr>
                        <a:t>Bilişim Sistemleri Mühendisliği</a:t>
                      </a:r>
                    </a:p>
                  </a:txBody>
                  <a:tcPr marL="0" marR="0" marT="0" marB="0" anchor="ctr"/>
                </a:tc>
                <a:tc>
                  <a:txBody>
                    <a:bodyPr/>
                    <a:lstStyle/>
                    <a:p>
                      <a:r>
                        <a:rPr lang="tr-TR">
                          <a:effectLst/>
                        </a:rPr>
                        <a:t>4</a:t>
                      </a:r>
                    </a:p>
                  </a:txBody>
                  <a:tcPr marL="0" marR="0" marT="0" marB="0" anchor="ctr"/>
                </a:tc>
              </a:tr>
              <a:tr h="660074">
                <a:tc>
                  <a:txBody>
                    <a:bodyPr/>
                    <a:lstStyle/>
                    <a:p>
                      <a:r>
                        <a:rPr lang="tr-TR">
                          <a:effectLst/>
                        </a:rPr>
                        <a:t>Mekatronik Mühendisliği</a:t>
                      </a:r>
                    </a:p>
                  </a:txBody>
                  <a:tcPr marL="0" marR="0" marT="0" marB="0" anchor="ctr"/>
                </a:tc>
                <a:tc>
                  <a:txBody>
                    <a:bodyPr/>
                    <a:lstStyle/>
                    <a:p>
                      <a:r>
                        <a:rPr lang="tr-TR">
                          <a:effectLst/>
                        </a:rPr>
                        <a:t>4</a:t>
                      </a:r>
                    </a:p>
                  </a:txBody>
                  <a:tcPr marL="0" marR="0" marT="0" marB="0" anchor="ctr"/>
                </a:tc>
              </a:tr>
              <a:tr h="660074">
                <a:tc>
                  <a:txBody>
                    <a:bodyPr/>
                    <a:lstStyle/>
                    <a:p>
                      <a:r>
                        <a:rPr lang="tr-TR">
                          <a:effectLst/>
                        </a:rPr>
                        <a:t>İş Sağlığı ve Güvenliği</a:t>
                      </a:r>
                    </a:p>
                  </a:txBody>
                  <a:tcPr marL="0" marR="0" marT="0" marB="0" anchor="ctr"/>
                </a:tc>
                <a:tc>
                  <a:txBody>
                    <a:bodyPr/>
                    <a:lstStyle/>
                    <a:p>
                      <a:r>
                        <a:rPr lang="tr-TR">
                          <a:effectLst/>
                        </a:rPr>
                        <a:t>4</a:t>
                      </a:r>
                    </a:p>
                  </a:txBody>
                  <a:tcPr marL="0" marR="0" marT="0" marB="0" anchor="ctr"/>
                </a:tc>
              </a:tr>
              <a:tr h="660074">
                <a:tc>
                  <a:txBody>
                    <a:bodyPr/>
                    <a:lstStyle/>
                    <a:p>
                      <a:r>
                        <a:rPr lang="tr-TR">
                          <a:effectLst/>
                        </a:rPr>
                        <a:t>Uçak Elektrik-Elektronik</a:t>
                      </a:r>
                    </a:p>
                  </a:txBody>
                  <a:tcPr marL="0" marR="0" marT="0" marB="0" anchor="ctr"/>
                </a:tc>
                <a:tc>
                  <a:txBody>
                    <a:bodyPr/>
                    <a:lstStyle/>
                    <a:p>
                      <a:r>
                        <a:rPr lang="tr-TR" dirty="0">
                          <a:effectLst/>
                        </a:rPr>
                        <a:t>4</a:t>
                      </a:r>
                    </a:p>
                  </a:txBody>
                  <a:tcPr marL="0" marR="0" marT="0" marB="0" anchor="ctr"/>
                </a:tc>
              </a:tr>
            </a:tbl>
          </a:graphicData>
        </a:graphic>
      </p:graphicFrame>
    </p:spTree>
    <p:extLst>
      <p:ext uri="{BB962C8B-B14F-4D97-AF65-F5344CB8AC3E}">
        <p14:creationId xmlns:p14="http://schemas.microsoft.com/office/powerpoint/2010/main" val="335218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TESİSAT TEKNOLOJİSİ VE İKLİMLENDİRME </a:t>
            </a:r>
            <a:endParaRPr lang="tr-TR" dirty="0"/>
          </a:p>
        </p:txBody>
      </p:sp>
      <p:sp>
        <p:nvSpPr>
          <p:cNvPr id="3" name="İçerik Yer Tutucusu 2"/>
          <p:cNvSpPr>
            <a:spLocks noGrp="1"/>
          </p:cNvSpPr>
          <p:nvPr>
            <p:ph idx="1"/>
          </p:nvPr>
        </p:nvSpPr>
        <p:spPr/>
        <p:txBody>
          <a:bodyPr>
            <a:normAutofit fontScale="92500" lnSpcReduction="20000"/>
          </a:bodyPr>
          <a:lstStyle/>
          <a:p>
            <a:r>
              <a:rPr lang="tr-TR" dirty="0"/>
              <a:t>Tesisat Teknolojisi ve İklimlendirme alanı sıhhi tesisat, ısıtma ve doğal gaz bina içi tesisatı, ev ve ticari tip soğutucular, soğuk oda ve depolar, frigorifik araç ve araç klimaları, ev tipi klima cihazları ile iklimlendirme sistemlerinin montajı, devreye alınması, arıza ve bakım işleri ile ilgili yeterliklerini kazandırmaya yönelik eğitim ve öğretim verilen alandır.</a:t>
            </a:r>
          </a:p>
          <a:p>
            <a:endParaRPr lang="tr-TR" dirty="0"/>
          </a:p>
          <a:p>
            <a:r>
              <a:rPr lang="tr-TR" dirty="0"/>
              <a:t>Tesisat teknolojisi ve iklimlendirme; insanların yaşamlarını sürdürebilmesi için temel ihtiyaç olan suyu sağlıklı bir şekilde kullanmaları, ısınma ihtiyaçlarının karşılanması, kapalı ortamlarda insan hayatının daha rahat sürdürülmesi, sağlıklı çalışması, endüstri dallarında zorunlu olan hava şartlarının en uygun seviyelerde tutulması, gıda maddelerinin ve tıbbi ürünlerin, bozulmadan uzun süre muhafaza edilmesi işlemlerini kapsar ve hedefler.</a:t>
            </a:r>
          </a:p>
        </p:txBody>
      </p:sp>
    </p:spTree>
    <p:extLst>
      <p:ext uri="{BB962C8B-B14F-4D97-AF65-F5344CB8AC3E}">
        <p14:creationId xmlns:p14="http://schemas.microsoft.com/office/powerpoint/2010/main" val="2529993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İçerik Yer Tutucusu 2"/>
          <p:cNvSpPr>
            <a:spLocks noGrp="1"/>
          </p:cNvSpPr>
          <p:nvPr>
            <p:ph idx="1"/>
          </p:nvPr>
        </p:nvSpPr>
        <p:spPr/>
        <p:txBody>
          <a:bodyPr>
            <a:normAutofit lnSpcReduction="10000"/>
          </a:bodyPr>
          <a:lstStyle/>
          <a:p>
            <a:r>
              <a:rPr lang="tr-TR" dirty="0"/>
              <a:t>Tesisat teknolojisi ve iklimlendirme sektörü, ülkemizde hızla yayılan ve genişleyen, sürekli ve dinamik bir gelişim içindedir. Bu özellikleri nedeni ile doğal gaz sektörü stratejik bir endüstri olarak ülkelerin yakın ilgisini çekmekte ve bu sektör için devletler tarafından özel planlamalar yapılmaktadır. Özellikle ülkemizde ısınma amacıyla kullandığımız doğal gazın dışa bağımlı olarak kullanılması, mevcut kaynaklarımızın kısıtlı oluşu ve doğal gazın özelliği itibarıyla diğer yakacaklardan birçok üstünlüğünün olması, doğal gazın etkili ve verimli kullanılması ile ilgili özel tedbirler alınmasını gerektirmektedir. </a:t>
            </a:r>
          </a:p>
        </p:txBody>
      </p:sp>
    </p:spTree>
    <p:extLst>
      <p:ext uri="{BB962C8B-B14F-4D97-AF65-F5344CB8AC3E}">
        <p14:creationId xmlns:p14="http://schemas.microsoft.com/office/powerpoint/2010/main" val="1242438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İçerik Yer Tutucusu 2"/>
          <p:cNvSpPr>
            <a:spLocks noGrp="1"/>
          </p:cNvSpPr>
          <p:nvPr>
            <p:ph idx="1"/>
          </p:nvPr>
        </p:nvSpPr>
        <p:spPr/>
        <p:txBody>
          <a:bodyPr/>
          <a:lstStyle/>
          <a:p>
            <a:r>
              <a:rPr lang="tr-TR" dirty="0"/>
              <a:t>Gaz ve tesisat sektöründe, ülkemizde doğal gazın hızla yayılmasından dolayı büyük oranda istihdam açığı oluşmaktadır. Ayrıca gaz yakan cihazların imalatını yapan firmaların hızla kendilerini yenilemeleri ve teknolojinin gereklerine göre cihazlarını geliştirmeleri bu dalda büyük oranda servis elemanı ihtiyacını oluşturmaktadır.</a:t>
            </a:r>
          </a:p>
          <a:p>
            <a:endParaRPr lang="tr-TR" dirty="0"/>
          </a:p>
        </p:txBody>
      </p:sp>
    </p:spTree>
    <p:extLst>
      <p:ext uri="{BB962C8B-B14F-4D97-AF65-F5344CB8AC3E}">
        <p14:creationId xmlns:p14="http://schemas.microsoft.com/office/powerpoint/2010/main" val="705618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260672" cy="1039427"/>
          </a:xfrm>
        </p:spPr>
        <p:txBody>
          <a:bodyPr>
            <a:normAutofit fontScale="90000"/>
          </a:bodyPr>
          <a:lstStyle/>
          <a:p>
            <a:r>
              <a:rPr lang="tr-TR" dirty="0"/>
              <a:t>Tesisat Teknolojisi Ve İklimlendirme Alanı </a:t>
            </a:r>
            <a:r>
              <a:rPr lang="tr-TR" dirty="0" err="1" smtClean="0"/>
              <a:t>Dallari</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Tesisat Ve Enerji Sistemleri</a:t>
            </a:r>
            <a:endParaRPr lang="tr-TR" dirty="0"/>
          </a:p>
          <a:p>
            <a:r>
              <a:rPr lang="tr-TR" dirty="0" smtClean="0"/>
              <a:t>Soğutma Ve İklimlendirme </a:t>
            </a:r>
            <a:r>
              <a:rPr lang="tr-TR" dirty="0"/>
              <a:t>Sistemleri</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068960"/>
            <a:ext cx="4562872" cy="33917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99621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
            </a:r>
            <a:br>
              <a:rPr lang="tr-TR" smtClean="0"/>
            </a:br>
            <a:endParaRPr lang="tr-TR"/>
          </a:p>
        </p:txBody>
      </p:sp>
      <p:sp>
        <p:nvSpPr>
          <p:cNvPr id="3" name="İçerik Yer Tutucusu 2"/>
          <p:cNvSpPr>
            <a:spLocks noGrp="1"/>
          </p:cNvSpPr>
          <p:nvPr>
            <p:ph idx="1"/>
          </p:nvPr>
        </p:nvSpPr>
        <p:spPr/>
        <p:txBody>
          <a:bodyPr>
            <a:normAutofit fontScale="92500" lnSpcReduction="20000"/>
          </a:bodyPr>
          <a:lstStyle/>
          <a:p>
            <a:r>
              <a:rPr lang="tr-TR" dirty="0"/>
              <a:t>Tesisat Teknolojisi ve İklimlendirme alanı sıhhi tesisat, ısıtma ve doğal gaz bina içi tesisatı, ev ve ticari tip soğutucular, soğuk oda ve depolar, frigorifik araç ve araç klimaları, ev tipi klima cihazları ile iklimlendirme sistemlerinin montajı, devreye alınması, arıza ve bakım işleri ile ilgili yeterliklerini kazandırmaya yönelik eğitim ve öğretim verilen alandır.</a:t>
            </a:r>
          </a:p>
          <a:p>
            <a:endParaRPr lang="tr-TR" dirty="0"/>
          </a:p>
          <a:p>
            <a:r>
              <a:rPr lang="tr-TR" dirty="0"/>
              <a:t>Tesisat teknolojisi ve iklimlendirme; insanların yaşamlarını sürdürebilmesi için temel ihtiyaç olan suyu sağlıklı bir şekilde kullanmaları, ısınma ihtiyaçlarının karşılanması, kapalı ortamlarda insan hayatının daha rahat sürdürülmesi, sağlıklı çalışması, endüstri dallarında zorunlu olan hava şartlarının en uygun seviyelerde tutulması, gıda maddelerinin ve tıbbi ürünlerin, bozulmadan uzun süre muhafaza edilmesi işlemlerini kapsar ve hedefler.</a:t>
            </a:r>
          </a:p>
        </p:txBody>
      </p:sp>
    </p:spTree>
    <p:extLst>
      <p:ext uri="{BB962C8B-B14F-4D97-AF65-F5344CB8AC3E}">
        <p14:creationId xmlns:p14="http://schemas.microsoft.com/office/powerpoint/2010/main" val="115488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Yerleşebilecekleri Ön </a:t>
            </a:r>
            <a:r>
              <a:rPr lang="tr-TR" dirty="0" smtClean="0"/>
              <a:t>Lisans-lisans </a:t>
            </a:r>
            <a:r>
              <a:rPr lang="tr-TR" dirty="0" err="1"/>
              <a:t>ProgramlarI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28109952"/>
              </p:ext>
            </p:extLst>
          </p:nvPr>
        </p:nvGraphicFramePr>
        <p:xfrm>
          <a:off x="457200" y="2567781"/>
          <a:ext cx="8229600" cy="2743200"/>
        </p:xfrm>
        <a:graphic>
          <a:graphicData uri="http://schemas.openxmlformats.org/drawingml/2006/table">
            <a:tbl>
              <a:tblPr>
                <a:tableStyleId>{3C2FFA5D-87B4-456A-9821-1D502468CF0F}</a:tableStyleId>
              </a:tblPr>
              <a:tblGrid>
                <a:gridCol w="2743200"/>
                <a:gridCol w="2743200"/>
                <a:gridCol w="2743200"/>
              </a:tblGrid>
              <a:tr h="0">
                <a:tc>
                  <a:txBody>
                    <a:bodyPr/>
                    <a:lstStyle/>
                    <a:p>
                      <a:pPr algn="ctr"/>
                      <a:r>
                        <a:rPr lang="tr-TR">
                          <a:effectLst/>
                        </a:rPr>
                        <a:t>Tesisat Teknolojisi ve İklimlendirme</a:t>
                      </a:r>
                      <a:endParaRPr lang="tr-TR">
                        <a:solidFill>
                          <a:srgbClr val="FFFFFF"/>
                        </a:solidFill>
                        <a:effectLst/>
                        <a:latin typeface="Baskerville"/>
                      </a:endParaRPr>
                    </a:p>
                  </a:txBody>
                  <a:tcPr marL="0" marR="0" marT="0" marB="0" anchor="ctr"/>
                </a:tc>
                <a:tc>
                  <a:txBody>
                    <a:bodyPr/>
                    <a:lstStyle/>
                    <a:p>
                      <a:pPr algn="ctr"/>
                      <a:r>
                        <a:rPr lang="tr-TR">
                          <a:effectLst/>
                        </a:rPr>
                        <a:t>Öğretim Programları</a:t>
                      </a:r>
                      <a:endParaRPr lang="tr-TR">
                        <a:solidFill>
                          <a:srgbClr val="FFFFFF"/>
                        </a:solidFill>
                        <a:effectLst/>
                        <a:latin typeface="Baskerville"/>
                      </a:endParaRPr>
                    </a:p>
                  </a:txBody>
                  <a:tcPr marL="0" marR="0" marT="0" marB="0" anchor="ctr"/>
                </a:tc>
                <a:tc>
                  <a:txBody>
                    <a:bodyPr/>
                    <a:lstStyle/>
                    <a:p>
                      <a:pPr algn="ctr"/>
                      <a:r>
                        <a:rPr lang="tr-TR">
                          <a:effectLst/>
                        </a:rPr>
                        <a:t>Öğretim süresi</a:t>
                      </a:r>
                      <a:endParaRPr lang="tr-TR">
                        <a:solidFill>
                          <a:srgbClr val="FFFFFF"/>
                        </a:solidFill>
                        <a:effectLst/>
                        <a:latin typeface="Baskerville"/>
                      </a:endParaRPr>
                    </a:p>
                  </a:txBody>
                  <a:tcPr marL="0" marR="0" marT="0" marB="0" anchor="ctr"/>
                </a:tc>
              </a:tr>
              <a:tr h="0">
                <a:tc rowSpan="4">
                  <a:txBody>
                    <a:bodyPr/>
                    <a:lstStyle/>
                    <a:p>
                      <a:r>
                        <a:rPr lang="tr-TR">
                          <a:effectLst/>
                        </a:rPr>
                        <a:t>ÖNLİSANS</a:t>
                      </a:r>
                    </a:p>
                  </a:txBody>
                  <a:tcPr marL="0" marR="0" marT="0" marB="0" anchor="ctr"/>
                </a:tc>
                <a:tc>
                  <a:txBody>
                    <a:bodyPr/>
                    <a:lstStyle/>
                    <a:p>
                      <a:r>
                        <a:rPr lang="tr-TR">
                          <a:effectLst/>
                        </a:rPr>
                        <a:t>Doğalgazı ve Tesisat Teknolojisi</a:t>
                      </a:r>
                    </a:p>
                  </a:txBody>
                  <a:tcPr marL="0" marR="0" marT="0" marB="0" anchor="ctr"/>
                </a:tc>
                <a:tc>
                  <a:txBody>
                    <a:bodyPr/>
                    <a:lstStyle/>
                    <a:p>
                      <a:r>
                        <a:rPr lang="tr-TR">
                          <a:effectLst/>
                        </a:rPr>
                        <a:t>2</a:t>
                      </a:r>
                    </a:p>
                  </a:txBody>
                  <a:tcPr marL="0" marR="0" marT="0" marB="0" anchor="ctr"/>
                </a:tc>
              </a:tr>
              <a:tr h="0">
                <a:tc vMerge="1">
                  <a:txBody>
                    <a:bodyPr/>
                    <a:lstStyle/>
                    <a:p>
                      <a:endParaRPr lang="tr-TR"/>
                    </a:p>
                  </a:txBody>
                  <a:tcPr/>
                </a:tc>
                <a:tc>
                  <a:txBody>
                    <a:bodyPr/>
                    <a:lstStyle/>
                    <a:p>
                      <a:r>
                        <a:rPr lang="tr-TR">
                          <a:effectLst/>
                        </a:rPr>
                        <a:t>Gaz ve Tesisatı Teknolojisi</a:t>
                      </a:r>
                    </a:p>
                  </a:txBody>
                  <a:tcPr marL="0" marR="0" marT="0" marB="0" anchor="ctr"/>
                </a:tc>
                <a:tc>
                  <a:txBody>
                    <a:bodyPr/>
                    <a:lstStyle/>
                    <a:p>
                      <a:r>
                        <a:rPr lang="tr-TR">
                          <a:effectLst/>
                        </a:rPr>
                        <a:t>2</a:t>
                      </a:r>
                    </a:p>
                  </a:txBody>
                  <a:tcPr marL="0" marR="0" marT="0" marB="0" anchor="ctr"/>
                </a:tc>
              </a:tr>
              <a:tr h="0">
                <a:tc vMerge="1">
                  <a:txBody>
                    <a:bodyPr/>
                    <a:lstStyle/>
                    <a:p>
                      <a:endParaRPr lang="tr-TR"/>
                    </a:p>
                  </a:txBody>
                  <a:tcPr/>
                </a:tc>
                <a:tc>
                  <a:txBody>
                    <a:bodyPr/>
                    <a:lstStyle/>
                    <a:p>
                      <a:r>
                        <a:rPr lang="tr-TR">
                          <a:effectLst/>
                        </a:rPr>
                        <a:t>İklimlendirme ve Soğutma Teknolojisi</a:t>
                      </a:r>
                    </a:p>
                  </a:txBody>
                  <a:tcPr marL="0" marR="0" marT="0" marB="0" anchor="ctr"/>
                </a:tc>
                <a:tc>
                  <a:txBody>
                    <a:bodyPr/>
                    <a:lstStyle/>
                    <a:p>
                      <a:r>
                        <a:rPr lang="tr-TR">
                          <a:effectLst/>
                        </a:rPr>
                        <a:t>2</a:t>
                      </a:r>
                    </a:p>
                  </a:txBody>
                  <a:tcPr marL="0" marR="0" marT="0" marB="0" anchor="ctr"/>
                </a:tc>
              </a:tr>
              <a:tr h="0">
                <a:tc vMerge="1">
                  <a:txBody>
                    <a:bodyPr/>
                    <a:lstStyle/>
                    <a:p>
                      <a:endParaRPr lang="tr-TR"/>
                    </a:p>
                  </a:txBody>
                  <a:tcPr/>
                </a:tc>
                <a:tc>
                  <a:txBody>
                    <a:bodyPr/>
                    <a:lstStyle/>
                    <a:p>
                      <a:r>
                        <a:rPr lang="tr-TR">
                          <a:effectLst/>
                        </a:rPr>
                        <a:t>Yapı Tesisat Teknolojisi</a:t>
                      </a:r>
                    </a:p>
                  </a:txBody>
                  <a:tcPr marL="0" marR="0" marT="0" marB="0" anchor="ctr"/>
                </a:tc>
                <a:tc>
                  <a:txBody>
                    <a:bodyPr/>
                    <a:lstStyle/>
                    <a:p>
                      <a:r>
                        <a:rPr lang="tr-TR">
                          <a:effectLst/>
                        </a:rPr>
                        <a:t>2</a:t>
                      </a:r>
                    </a:p>
                  </a:txBody>
                  <a:tcPr marL="0" marR="0" marT="0" marB="0" anchor="ctr"/>
                </a:tc>
              </a:tr>
              <a:tr h="0">
                <a:tc>
                  <a:txBody>
                    <a:bodyPr/>
                    <a:lstStyle/>
                    <a:p>
                      <a:r>
                        <a:rPr lang="tr-TR">
                          <a:effectLst/>
                        </a:rPr>
                        <a:t>LİSANS</a:t>
                      </a:r>
                    </a:p>
                  </a:txBody>
                  <a:tcPr marL="0" marR="0" marT="0" marB="0" anchor="ctr"/>
                </a:tc>
                <a:tc>
                  <a:txBody>
                    <a:bodyPr/>
                    <a:lstStyle/>
                    <a:p>
                      <a:r>
                        <a:rPr lang="tr-TR">
                          <a:effectLst/>
                        </a:rPr>
                        <a:t>Enerji Sistemleri Mühendisliği</a:t>
                      </a:r>
                    </a:p>
                  </a:txBody>
                  <a:tcPr marL="0" marR="0" marT="0" marB="0" anchor="ctr"/>
                </a:tc>
                <a:tc>
                  <a:txBody>
                    <a:bodyPr/>
                    <a:lstStyle/>
                    <a:p>
                      <a:r>
                        <a:rPr lang="tr-TR" dirty="0">
                          <a:effectLst/>
                        </a:rPr>
                        <a:t>4</a:t>
                      </a:r>
                    </a:p>
                  </a:txBody>
                  <a:tcPr marL="0" marR="0" marT="0" marB="0" anchor="ctr"/>
                </a:tc>
              </a:tr>
            </a:tbl>
          </a:graphicData>
        </a:graphic>
      </p:graphicFrame>
    </p:spTree>
    <p:extLst>
      <p:ext uri="{BB962C8B-B14F-4D97-AF65-F5344CB8AC3E}">
        <p14:creationId xmlns:p14="http://schemas.microsoft.com/office/powerpoint/2010/main" val="72102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İnşaat teknolojileri</a:t>
            </a:r>
            <a:endParaRPr lang="tr-TR" dirty="0"/>
          </a:p>
        </p:txBody>
      </p:sp>
      <p:sp>
        <p:nvSpPr>
          <p:cNvPr id="3" name="İçerik Yer Tutucusu 2"/>
          <p:cNvSpPr>
            <a:spLocks noGrp="1"/>
          </p:cNvSpPr>
          <p:nvPr>
            <p:ph idx="1"/>
          </p:nvPr>
        </p:nvSpPr>
        <p:spPr/>
        <p:txBody>
          <a:bodyPr>
            <a:normAutofit fontScale="92500" lnSpcReduction="20000"/>
          </a:bodyPr>
          <a:lstStyle/>
          <a:p>
            <a:r>
              <a:rPr lang="tr-TR" dirty="0"/>
              <a:t>Günümüzde tek katlı yapılardan gökdelenlere kadar farklı amaçlarla yapılan binalar, barajlar, otoyollar, fabrikalar, köprüler, viyadükler, tüneller gibi çeşitli amaçlara hizmet eden yapılar modern yapı teknolojileri kullanılarak inşa edilmektedir. Bu yapılar;</a:t>
            </a:r>
          </a:p>
          <a:p>
            <a:endParaRPr lang="tr-TR" dirty="0"/>
          </a:p>
          <a:p>
            <a:r>
              <a:rPr lang="tr-TR" dirty="0"/>
              <a:t>1- Müstakil evlerden toplu konutlara ve çok katlı yapılara kadar her tipteki evler,</a:t>
            </a:r>
          </a:p>
          <a:p>
            <a:endParaRPr lang="tr-TR" dirty="0"/>
          </a:p>
          <a:p>
            <a:r>
              <a:rPr lang="tr-TR" dirty="0"/>
              <a:t>2- Kara yolları, otoyollar, demir yolları, köprüler, tüneller, viyadükler, metrolar vb. yapılar,</a:t>
            </a:r>
          </a:p>
          <a:p>
            <a:endParaRPr lang="tr-TR" dirty="0"/>
          </a:p>
          <a:p>
            <a:r>
              <a:rPr lang="tr-TR" dirty="0"/>
              <a:t>3- Kanallar, barajlar, bentler, göletler, hidroelektrik santralleri vb. su yapıları olarak sınıflandırılabilir.</a:t>
            </a:r>
          </a:p>
          <a:p>
            <a:endParaRPr lang="tr-TR" dirty="0"/>
          </a:p>
        </p:txBody>
      </p:sp>
    </p:spTree>
    <p:extLst>
      <p:ext uri="{BB962C8B-B14F-4D97-AF65-F5344CB8AC3E}">
        <p14:creationId xmlns:p14="http://schemas.microsoft.com/office/powerpoint/2010/main" val="86807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İçerik Yer Tutucusu 2"/>
          <p:cNvSpPr>
            <a:spLocks noGrp="1"/>
          </p:cNvSpPr>
          <p:nvPr>
            <p:ph idx="1"/>
          </p:nvPr>
        </p:nvSpPr>
        <p:spPr/>
        <p:txBody>
          <a:bodyPr/>
          <a:lstStyle/>
          <a:p>
            <a:r>
              <a:rPr lang="tr-TR" dirty="0"/>
              <a:t>İnsanlık var olduğu sürece yaşayacak sektörlerin başında inşaat sektörü </a:t>
            </a:r>
            <a:r>
              <a:rPr lang="tr-TR" dirty="0" smtClean="0"/>
              <a:t> teknoloji </a:t>
            </a:r>
            <a:r>
              <a:rPr lang="tr-TR" dirty="0"/>
              <a:t>ile birlikte inşaat sektörü de kalite ve hız kazanmaktadır</a:t>
            </a:r>
            <a:r>
              <a:rPr lang="tr-TR" dirty="0" smtClean="0"/>
              <a:t>. Deprem </a:t>
            </a:r>
            <a:r>
              <a:rPr lang="tr-TR" dirty="0"/>
              <a:t>riskinin yüksek olduğu ülkemizde kaliteli bina inşaatı önem taşımaktadır. Firmaların sahip olduğu mühendislik kapasitesi ve çalıştırdıkları nitelikli iş gücü, yapılan işlerin kalitesinin en önemli belirleyicisidir. Kaliteli eğitim almış nitelikli iş gücü, sektörde büyük ölçekli ve kapasiteli firmalarda kolaylıkla iş bulabilmektedir.</a:t>
            </a:r>
          </a:p>
          <a:p>
            <a:endParaRPr lang="tr-TR" dirty="0"/>
          </a:p>
        </p:txBody>
      </p:sp>
    </p:spTree>
    <p:extLst>
      <p:ext uri="{BB962C8B-B14F-4D97-AF65-F5344CB8AC3E}">
        <p14:creationId xmlns:p14="http://schemas.microsoft.com/office/powerpoint/2010/main" val="112261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AlanIn</a:t>
            </a:r>
            <a:r>
              <a:rPr lang="tr-TR" dirty="0" smtClean="0"/>
              <a:t> </a:t>
            </a:r>
            <a:r>
              <a:rPr lang="tr-TR" dirty="0" err="1" smtClean="0"/>
              <a:t>AltInda</a:t>
            </a:r>
            <a:r>
              <a:rPr lang="tr-TR" dirty="0" smtClean="0"/>
              <a:t> </a:t>
            </a:r>
            <a:r>
              <a:rPr lang="tr-TR" dirty="0"/>
              <a:t>Yer Alan Dallar</a:t>
            </a:r>
            <a:br>
              <a:rPr lang="tr-TR" dirty="0"/>
            </a:br>
            <a:endParaRPr lang="tr-TR" dirty="0"/>
          </a:p>
        </p:txBody>
      </p:sp>
      <p:sp>
        <p:nvSpPr>
          <p:cNvPr id="3" name="İçerik Yer Tutucusu 2"/>
          <p:cNvSpPr>
            <a:spLocks noGrp="1"/>
          </p:cNvSpPr>
          <p:nvPr>
            <p:ph idx="1"/>
          </p:nvPr>
        </p:nvSpPr>
        <p:spPr/>
        <p:txBody>
          <a:bodyPr/>
          <a:lstStyle/>
          <a:p>
            <a:r>
              <a:rPr lang="tr-TR" dirty="0" smtClean="0"/>
              <a:t>1- </a:t>
            </a:r>
            <a:r>
              <a:rPr lang="tr-TR" dirty="0"/>
              <a:t>Kaynakçılık</a:t>
            </a:r>
          </a:p>
          <a:p>
            <a:pPr marL="11430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204864"/>
            <a:ext cx="4176464" cy="41764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69587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İnşaat teknolojileri </a:t>
            </a:r>
            <a:r>
              <a:rPr lang="tr-TR" dirty="0" err="1" smtClean="0"/>
              <a:t>dallari</a:t>
            </a:r>
            <a:endParaRPr lang="tr-TR" dirty="0"/>
          </a:p>
        </p:txBody>
      </p:sp>
      <p:sp>
        <p:nvSpPr>
          <p:cNvPr id="3" name="İçerik Yer Tutucusu 2"/>
          <p:cNvSpPr>
            <a:spLocks noGrp="1"/>
          </p:cNvSpPr>
          <p:nvPr>
            <p:ph idx="1"/>
          </p:nvPr>
        </p:nvSpPr>
        <p:spPr/>
        <p:txBody>
          <a:bodyPr/>
          <a:lstStyle/>
          <a:p>
            <a:r>
              <a:rPr lang="tr-TR" dirty="0" smtClean="0"/>
              <a:t>Mimari Yapı Teknik Ressamlığı</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392355"/>
            <a:ext cx="7452320" cy="41862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06713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EĞİTİM VE KARİYER İMKANLARI</a:t>
            </a:r>
            <a:endParaRPr lang="tr-TR" dirty="0"/>
          </a:p>
        </p:txBody>
      </p:sp>
      <p:sp>
        <p:nvSpPr>
          <p:cNvPr id="3" name="İçerik Yer Tutucusu 2"/>
          <p:cNvSpPr>
            <a:spLocks noGrp="1"/>
          </p:cNvSpPr>
          <p:nvPr>
            <p:ph idx="1"/>
          </p:nvPr>
        </p:nvSpPr>
        <p:spPr/>
        <p:txBody>
          <a:bodyPr>
            <a:normAutofit fontScale="85000" lnSpcReduction="20000"/>
          </a:bodyPr>
          <a:lstStyle/>
          <a:p>
            <a:r>
              <a:rPr lang="tr-TR" dirty="0"/>
              <a:t>Meslek lisesinden sonra “Yükseköğretim Kurumları Sınavında” (YKS) başarılı olanlar lisans programlarına ya da meslek yüksekokullarının ilgili bölümlerine devam edebilirler. Mezun olan öğrencilerin ek puanları ile yerleşebilecekleri ön lisans programları da mevcuttur.</a:t>
            </a:r>
          </a:p>
          <a:p>
            <a:endParaRPr lang="tr-TR" dirty="0"/>
          </a:p>
          <a:p>
            <a:r>
              <a:rPr lang="tr-TR" dirty="0"/>
              <a:t>Eğitimini tamamlayarak iş hayatında gerekli yeterlilikleri kazanan meslek elemanları, İnşaat Teknolojisi alanı ile ilgili işletmelerde kariyer yapabilirler.</a:t>
            </a:r>
          </a:p>
          <a:p>
            <a:endParaRPr lang="tr-TR" dirty="0"/>
          </a:p>
          <a:p>
            <a:r>
              <a:rPr lang="tr-TR" dirty="0"/>
              <a:t>Yapı ve inşaat alanında eğitim alan bireyler çalışmalarını hem kapalı mekânlarda hem de açık havada yürütürler. Yapı ve mimari alanında tüm çalışanlar görevlerini yaparken diğer çalışanlarla etkileşimde bulunmak ve görevini eş güdüm hâlinde yürütmek durumundadır.</a:t>
            </a:r>
          </a:p>
          <a:p>
            <a:endParaRPr lang="tr-TR" dirty="0"/>
          </a:p>
        </p:txBody>
      </p:sp>
    </p:spTree>
    <p:extLst>
      <p:ext uri="{BB962C8B-B14F-4D97-AF65-F5344CB8AC3E}">
        <p14:creationId xmlns:p14="http://schemas.microsoft.com/office/powerpoint/2010/main" val="389277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İçerik Yer Tutucusu 2"/>
          <p:cNvSpPr>
            <a:spLocks noGrp="1"/>
          </p:cNvSpPr>
          <p:nvPr>
            <p:ph idx="1"/>
          </p:nvPr>
        </p:nvSpPr>
        <p:spPr/>
        <p:txBody>
          <a:bodyPr>
            <a:normAutofit fontScale="92500" lnSpcReduction="10000"/>
          </a:bodyPr>
          <a:lstStyle/>
          <a:p>
            <a:r>
              <a:rPr lang="tr-TR" dirty="0"/>
              <a:t>İnşaat sektöründeki mesleklerde iş bulma olanakları oldukça fazladır. İşsizlik oranı yüksek olan ülkemizde, vasıfsız elemanların (eğitilerek) inşaat alanında çalışmaları sağlanabilir.</a:t>
            </a:r>
          </a:p>
          <a:p>
            <a:endParaRPr lang="tr-TR" dirty="0"/>
          </a:p>
          <a:p>
            <a:r>
              <a:rPr lang="tr-TR" dirty="0"/>
              <a:t>İnşaatta çalışma dönemleri inşaat mevsimiyle sınırlı kalmakta ve iş yoğunluğu bu dönemde artmaktadır.</a:t>
            </a:r>
          </a:p>
          <a:p>
            <a:endParaRPr lang="tr-TR" dirty="0"/>
          </a:p>
          <a:p>
            <a:r>
              <a:rPr lang="tr-TR" dirty="0"/>
              <a:t>Sektörde giderek daha fazla büyük ölçekli işletmenin oluşumuna yol açan bir yoğunlaşma eğilimi gözlenmektedir. Özellikle Türk inşaat firmalarının yurt dışında iş almaları bu meslek için yurt dışında da çalışma imkânını beraberinde getirmektedir</a:t>
            </a:r>
          </a:p>
          <a:p>
            <a:endParaRPr lang="tr-TR" dirty="0"/>
          </a:p>
        </p:txBody>
      </p:sp>
    </p:spTree>
    <p:extLst>
      <p:ext uri="{BB962C8B-B14F-4D97-AF65-F5344CB8AC3E}">
        <p14:creationId xmlns:p14="http://schemas.microsoft.com/office/powerpoint/2010/main" val="408670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28897888"/>
              </p:ext>
            </p:extLst>
          </p:nvPr>
        </p:nvGraphicFramePr>
        <p:xfrm>
          <a:off x="827584" y="1700804"/>
          <a:ext cx="7704855" cy="4536502"/>
        </p:xfrm>
        <a:graphic>
          <a:graphicData uri="http://schemas.openxmlformats.org/drawingml/2006/table">
            <a:tbl>
              <a:tblPr>
                <a:tableStyleId>{3C2FFA5D-87B4-456A-9821-1D502468CF0F}</a:tableStyleId>
              </a:tblPr>
              <a:tblGrid>
                <a:gridCol w="2568285"/>
                <a:gridCol w="2568285"/>
                <a:gridCol w="2568285"/>
              </a:tblGrid>
              <a:tr h="197239">
                <a:tc>
                  <a:txBody>
                    <a:bodyPr/>
                    <a:lstStyle/>
                    <a:p>
                      <a:pPr algn="ctr"/>
                      <a:r>
                        <a:rPr lang="tr-TR" sz="1200" dirty="0">
                          <a:effectLst/>
                        </a:rPr>
                        <a:t>İnşaat Teknolojileri</a:t>
                      </a:r>
                      <a:endParaRPr lang="tr-TR" sz="1200" dirty="0">
                        <a:solidFill>
                          <a:srgbClr val="FFFFFF"/>
                        </a:solidFill>
                        <a:effectLst/>
                        <a:latin typeface="Baskerville"/>
                      </a:endParaRPr>
                    </a:p>
                  </a:txBody>
                  <a:tcPr marL="0" marR="0" marT="0" marB="0" anchor="ctr"/>
                </a:tc>
                <a:tc>
                  <a:txBody>
                    <a:bodyPr/>
                    <a:lstStyle/>
                    <a:p>
                      <a:pPr algn="ctr"/>
                      <a:r>
                        <a:rPr lang="tr-TR" sz="1200">
                          <a:effectLst/>
                        </a:rPr>
                        <a:t>Öğretim Programları</a:t>
                      </a:r>
                      <a:endParaRPr lang="tr-TR" sz="1200">
                        <a:solidFill>
                          <a:srgbClr val="FFFFFF"/>
                        </a:solidFill>
                        <a:effectLst/>
                        <a:latin typeface="Baskerville"/>
                      </a:endParaRPr>
                    </a:p>
                  </a:txBody>
                  <a:tcPr marL="0" marR="0" marT="0" marB="0" anchor="ctr"/>
                </a:tc>
                <a:tc>
                  <a:txBody>
                    <a:bodyPr/>
                    <a:lstStyle/>
                    <a:p>
                      <a:pPr algn="ctr"/>
                      <a:r>
                        <a:rPr lang="tr-TR" sz="1200">
                          <a:effectLst/>
                        </a:rPr>
                        <a:t>Öğretim süresi</a:t>
                      </a:r>
                      <a:endParaRPr lang="tr-TR" sz="1200">
                        <a:solidFill>
                          <a:srgbClr val="FFFFFF"/>
                        </a:solidFill>
                        <a:effectLst/>
                        <a:latin typeface="Baskerville"/>
                      </a:endParaRPr>
                    </a:p>
                  </a:txBody>
                  <a:tcPr marL="0" marR="0" marT="0" marB="0" anchor="ctr"/>
                </a:tc>
              </a:tr>
              <a:tr h="197239">
                <a:tc rowSpan="17">
                  <a:txBody>
                    <a:bodyPr/>
                    <a:lstStyle/>
                    <a:p>
                      <a:r>
                        <a:rPr lang="tr-TR" sz="1200">
                          <a:effectLst/>
                        </a:rPr>
                        <a:t>ÖNLİSANS</a:t>
                      </a:r>
                    </a:p>
                  </a:txBody>
                  <a:tcPr marL="0" marR="0" marT="0" marB="0" anchor="ctr"/>
                </a:tc>
                <a:tc>
                  <a:txBody>
                    <a:bodyPr/>
                    <a:lstStyle/>
                    <a:p>
                      <a:r>
                        <a:rPr lang="tr-TR" sz="1200">
                          <a:effectLst/>
                        </a:rPr>
                        <a:t>Beton Teknolojisi</a:t>
                      </a:r>
                    </a:p>
                  </a:txBody>
                  <a:tcPr marL="0" marR="0" marT="0" marB="0" anchor="ctr"/>
                </a:tc>
                <a:tc>
                  <a:txBody>
                    <a:bodyPr/>
                    <a:lstStyle/>
                    <a:p>
                      <a:r>
                        <a:rPr lang="tr-TR" sz="1200">
                          <a:effectLst/>
                        </a:rPr>
                        <a:t>2</a:t>
                      </a:r>
                    </a:p>
                  </a:txBody>
                  <a:tcPr marL="0" marR="0" marT="0" marB="0" anchor="ctr"/>
                </a:tc>
              </a:tr>
              <a:tr h="394479">
                <a:tc vMerge="1">
                  <a:txBody>
                    <a:bodyPr/>
                    <a:lstStyle/>
                    <a:p>
                      <a:endParaRPr lang="tr-TR"/>
                    </a:p>
                  </a:txBody>
                  <a:tcPr/>
                </a:tc>
                <a:tc>
                  <a:txBody>
                    <a:bodyPr/>
                    <a:lstStyle/>
                    <a:p>
                      <a:r>
                        <a:rPr lang="tr-TR" sz="1200">
                          <a:effectLst/>
                        </a:rPr>
                        <a:t>Doğal Yapı Taşları Teknolojisi</a:t>
                      </a:r>
                    </a:p>
                  </a:txBody>
                  <a:tcPr marL="0" marR="0" marT="0" marB="0" anchor="ctr"/>
                </a:tc>
                <a:tc>
                  <a:txBody>
                    <a:bodyPr/>
                    <a:lstStyle/>
                    <a:p>
                      <a:r>
                        <a:rPr lang="tr-TR" sz="1200">
                          <a:effectLst/>
                        </a:rPr>
                        <a:t>2</a:t>
                      </a:r>
                    </a:p>
                  </a:txBody>
                  <a:tcPr marL="0" marR="0" marT="0" marB="0" anchor="ctr"/>
                </a:tc>
              </a:tr>
              <a:tr h="394479">
                <a:tc vMerge="1">
                  <a:txBody>
                    <a:bodyPr/>
                    <a:lstStyle/>
                    <a:p>
                      <a:endParaRPr lang="tr-TR"/>
                    </a:p>
                  </a:txBody>
                  <a:tcPr/>
                </a:tc>
                <a:tc>
                  <a:txBody>
                    <a:bodyPr/>
                    <a:lstStyle/>
                    <a:p>
                      <a:r>
                        <a:rPr lang="tr-TR" sz="1200">
                          <a:effectLst/>
                        </a:rPr>
                        <a:t>Doğalgaz ve Tesisatı Teknolojisi</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Eser Koruma</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Geoteknik</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Harita ve Kadastro</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İnşaat Teknolojisi</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İş Sağlığı ve Güvenliği</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İşçi Sağlığı ve Güvenliği</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Maden Teknolojisi</a:t>
                      </a:r>
                    </a:p>
                  </a:txBody>
                  <a:tcPr marL="0" marR="0" marT="0" marB="0" anchor="ctr"/>
                </a:tc>
                <a:tc>
                  <a:txBody>
                    <a:bodyPr/>
                    <a:lstStyle/>
                    <a:p>
                      <a:r>
                        <a:rPr lang="tr-TR" sz="1200">
                          <a:effectLst/>
                        </a:rPr>
                        <a:t>2</a:t>
                      </a:r>
                    </a:p>
                  </a:txBody>
                  <a:tcPr marL="0" marR="0" marT="0" marB="0" anchor="ctr"/>
                </a:tc>
              </a:tr>
              <a:tr h="394479">
                <a:tc vMerge="1">
                  <a:txBody>
                    <a:bodyPr/>
                    <a:lstStyle/>
                    <a:p>
                      <a:endParaRPr lang="tr-TR"/>
                    </a:p>
                  </a:txBody>
                  <a:tcPr/>
                </a:tc>
                <a:tc>
                  <a:txBody>
                    <a:bodyPr/>
                    <a:lstStyle/>
                    <a:p>
                      <a:r>
                        <a:rPr lang="tr-TR" sz="1200">
                          <a:effectLst/>
                        </a:rPr>
                        <a:t>Mimari Dekoratif Sanatlar</a:t>
                      </a:r>
                    </a:p>
                  </a:txBody>
                  <a:tcPr marL="0" marR="0" marT="0" marB="0" anchor="ctr"/>
                </a:tc>
                <a:tc>
                  <a:txBody>
                    <a:bodyPr/>
                    <a:lstStyle/>
                    <a:p>
                      <a:r>
                        <a:rPr lang="tr-TR" sz="1200" dirty="0">
                          <a:effectLst/>
                        </a:rPr>
                        <a:t>2</a:t>
                      </a:r>
                    </a:p>
                  </a:txBody>
                  <a:tcPr marL="0" marR="0" marT="0" marB="0" anchor="ctr"/>
                </a:tc>
              </a:tr>
              <a:tr h="197239">
                <a:tc vMerge="1">
                  <a:txBody>
                    <a:bodyPr/>
                    <a:lstStyle/>
                    <a:p>
                      <a:endParaRPr lang="tr-TR"/>
                    </a:p>
                  </a:txBody>
                  <a:tcPr/>
                </a:tc>
                <a:tc>
                  <a:txBody>
                    <a:bodyPr/>
                    <a:lstStyle/>
                    <a:p>
                      <a:r>
                        <a:rPr lang="tr-TR" sz="1200">
                          <a:effectLst/>
                        </a:rPr>
                        <a:t>Mimari Restorasyon</a:t>
                      </a:r>
                    </a:p>
                  </a:txBody>
                  <a:tcPr marL="0" marR="0" marT="0" marB="0" anchor="ctr"/>
                </a:tc>
                <a:tc>
                  <a:txBody>
                    <a:bodyPr/>
                    <a:lstStyle/>
                    <a:p>
                      <a:r>
                        <a:rPr lang="tr-TR" sz="1200">
                          <a:effectLst/>
                        </a:rPr>
                        <a:t>2</a:t>
                      </a:r>
                    </a:p>
                  </a:txBody>
                  <a:tcPr marL="0" marR="0" marT="0" marB="0" anchor="ctr"/>
                </a:tc>
              </a:tr>
              <a:tr h="394479">
                <a:tc vMerge="1">
                  <a:txBody>
                    <a:bodyPr/>
                    <a:lstStyle/>
                    <a:p>
                      <a:endParaRPr lang="tr-TR"/>
                    </a:p>
                  </a:txBody>
                  <a:tcPr/>
                </a:tc>
                <a:tc>
                  <a:txBody>
                    <a:bodyPr/>
                    <a:lstStyle/>
                    <a:p>
                      <a:r>
                        <a:rPr lang="tr-TR" sz="1200">
                          <a:effectLst/>
                        </a:rPr>
                        <a:t>Raylı Sistemler Yol Teknolojisi</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Sulama Teknolojisi</a:t>
                      </a:r>
                    </a:p>
                  </a:txBody>
                  <a:tcPr marL="0" marR="0" marT="0" marB="0" anchor="ctr"/>
                </a:tc>
                <a:tc>
                  <a:txBody>
                    <a:bodyPr/>
                    <a:lstStyle/>
                    <a:p>
                      <a:r>
                        <a:rPr lang="tr-TR" sz="1200">
                          <a:effectLst/>
                        </a:rPr>
                        <a:t>2</a:t>
                      </a:r>
                    </a:p>
                  </a:txBody>
                  <a:tcPr marL="0" marR="0" marT="0" marB="0" anchor="ctr"/>
                </a:tc>
              </a:tr>
              <a:tr h="394479">
                <a:tc vMerge="1">
                  <a:txBody>
                    <a:bodyPr/>
                    <a:lstStyle/>
                    <a:p>
                      <a:endParaRPr lang="tr-TR"/>
                    </a:p>
                  </a:txBody>
                  <a:tcPr/>
                </a:tc>
                <a:tc>
                  <a:txBody>
                    <a:bodyPr/>
                    <a:lstStyle/>
                    <a:p>
                      <a:r>
                        <a:rPr lang="tr-TR" sz="1200">
                          <a:effectLst/>
                        </a:rPr>
                        <a:t>Ulaştırma ve Trafik Hizmetleri</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Yapı Denetimi</a:t>
                      </a:r>
                    </a:p>
                  </a:txBody>
                  <a:tcPr marL="0" marR="0" marT="0" marB="0" anchor="ctr"/>
                </a:tc>
                <a:tc>
                  <a:txBody>
                    <a:bodyPr/>
                    <a:lstStyle/>
                    <a:p>
                      <a:r>
                        <a:rPr lang="tr-TR" sz="1200">
                          <a:effectLst/>
                        </a:rPr>
                        <a:t>2</a:t>
                      </a:r>
                    </a:p>
                  </a:txBody>
                  <a:tcPr marL="0" marR="0" marT="0" marB="0" anchor="ctr"/>
                </a:tc>
              </a:tr>
              <a:tr h="197239">
                <a:tc vMerge="1">
                  <a:txBody>
                    <a:bodyPr/>
                    <a:lstStyle/>
                    <a:p>
                      <a:endParaRPr lang="tr-TR"/>
                    </a:p>
                  </a:txBody>
                  <a:tcPr/>
                </a:tc>
                <a:tc>
                  <a:txBody>
                    <a:bodyPr/>
                    <a:lstStyle/>
                    <a:p>
                      <a:r>
                        <a:rPr lang="tr-TR" sz="1200">
                          <a:effectLst/>
                        </a:rPr>
                        <a:t>Yapı Ressamlığı</a:t>
                      </a:r>
                    </a:p>
                  </a:txBody>
                  <a:tcPr marL="0" marR="0" marT="0" marB="0" anchor="ctr"/>
                </a:tc>
                <a:tc>
                  <a:txBody>
                    <a:bodyPr/>
                    <a:lstStyle/>
                    <a:p>
                      <a:r>
                        <a:rPr lang="tr-TR" sz="1200" dirty="0">
                          <a:effectLst/>
                        </a:rPr>
                        <a:t>2</a:t>
                      </a:r>
                    </a:p>
                  </a:txBody>
                  <a:tcPr marL="0" marR="0" marT="0" marB="0" anchor="ct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008670" cy="78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8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EĞİTİM VE KARİYER İMKÂNLARI</a:t>
            </a:r>
            <a:br>
              <a:rPr lang="tr-TR" b="1" dirty="0"/>
            </a:br>
            <a:endParaRPr lang="tr-TR" dirty="0"/>
          </a:p>
        </p:txBody>
      </p:sp>
      <p:sp>
        <p:nvSpPr>
          <p:cNvPr id="3" name="İçerik Yer Tutucusu 2"/>
          <p:cNvSpPr>
            <a:spLocks noGrp="1"/>
          </p:cNvSpPr>
          <p:nvPr>
            <p:ph idx="1"/>
          </p:nvPr>
        </p:nvSpPr>
        <p:spPr/>
        <p:txBody>
          <a:bodyPr>
            <a:normAutofit/>
          </a:bodyPr>
          <a:lstStyle/>
          <a:p>
            <a:r>
              <a:rPr lang="tr-TR" dirty="0"/>
              <a:t>Meslek lisesinden sonra “Yükseköğretime Geçiş </a:t>
            </a:r>
            <a:r>
              <a:rPr lang="tr-TR" dirty="0" err="1"/>
              <a:t>Sınavı”nda</a:t>
            </a:r>
            <a:r>
              <a:rPr lang="tr-TR" dirty="0"/>
              <a:t> başarılı olanlar, lisans programlarına ya da meslek yüksekokullarının ilgili bölümlerine devam edebilirler. Ayrıca Mezun olan öğrencilerin ek puanları ile yerleşebilecekleri ön lisans programları da mevcuttur.</a:t>
            </a:r>
          </a:p>
          <a:p>
            <a:r>
              <a:rPr lang="tr-TR" dirty="0"/>
              <a:t>Eğitimini tamamlayarak iş hayatında gerekli yeterlilikleri kazanan meslek elemanları, Metal teknolojisi ile ilgili işletmelerde kariyer yapabilirler</a:t>
            </a:r>
            <a:r>
              <a:rPr lang="tr-TR" dirty="0" smtClean="0"/>
              <a:t>.</a:t>
            </a:r>
            <a:endParaRPr lang="tr-TR" dirty="0"/>
          </a:p>
        </p:txBody>
      </p:sp>
    </p:spTree>
    <p:extLst>
      <p:ext uri="{BB962C8B-B14F-4D97-AF65-F5344CB8AC3E}">
        <p14:creationId xmlns:p14="http://schemas.microsoft.com/office/powerpoint/2010/main" val="1089315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İçerik Yer Tutucusu 2"/>
          <p:cNvSpPr>
            <a:spLocks noGrp="1"/>
          </p:cNvSpPr>
          <p:nvPr>
            <p:ph idx="1"/>
          </p:nvPr>
        </p:nvSpPr>
        <p:spPr/>
        <p:txBody>
          <a:bodyPr/>
          <a:lstStyle/>
          <a:p>
            <a:r>
              <a:rPr lang="tr-TR" dirty="0"/>
              <a:t>Bu mesleklerdeki elemanlar otomotiv, beyaz eşya ve bilişim teknolojisi ürünlerini imal eden fabrikalarda, tersanelerde, köprü ve baraj işlerinde, kendi atölyelerinde, kamu kurum ve kuruluşlarında açık veya kapalı ortamlarda çalışabilirler. Bulundukları işletmelerde, çalışanlarla iş birliği ve uyum içerisinde üretim yaparlar. Hareketli ve sabit mekanik sistemler tasarlayarak imal ederler. Çalışma ortamında iş güvenliği kurallarına uygun davranmalıdırlar.</a:t>
            </a:r>
          </a:p>
          <a:p>
            <a:endParaRPr lang="tr-TR" dirty="0"/>
          </a:p>
          <a:p>
            <a:endParaRPr lang="tr-TR" dirty="0"/>
          </a:p>
        </p:txBody>
      </p:sp>
    </p:spTree>
    <p:extLst>
      <p:ext uri="{BB962C8B-B14F-4D97-AF65-F5344CB8AC3E}">
        <p14:creationId xmlns:p14="http://schemas.microsoft.com/office/powerpoint/2010/main" val="176713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Yerleşebilecekleri Ön Lisans </a:t>
            </a:r>
            <a:r>
              <a:rPr lang="tr-TR" dirty="0" err="1" smtClean="0"/>
              <a:t>ProgramlarI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182931055"/>
              </p:ext>
            </p:extLst>
          </p:nvPr>
        </p:nvGraphicFramePr>
        <p:xfrm>
          <a:off x="683568" y="1988840"/>
          <a:ext cx="7718052" cy="4663440"/>
        </p:xfrm>
        <a:graphic>
          <a:graphicData uri="http://schemas.openxmlformats.org/drawingml/2006/table">
            <a:tbl>
              <a:tblPr>
                <a:tableStyleId>{3C2FFA5D-87B4-456A-9821-1D502468CF0F}</a:tableStyleId>
              </a:tblPr>
              <a:tblGrid>
                <a:gridCol w="3859026"/>
                <a:gridCol w="3859026"/>
              </a:tblGrid>
              <a:tr h="257268">
                <a:tc>
                  <a:txBody>
                    <a:bodyPr/>
                    <a:lstStyle/>
                    <a:p>
                      <a:r>
                        <a:rPr lang="tr-TR" sz="1700" dirty="0" smtClean="0">
                          <a:effectLst/>
                        </a:rPr>
                        <a:t>BÖLÜM</a:t>
                      </a:r>
                      <a:endParaRPr lang="tr-TR" sz="1700" dirty="0">
                        <a:effectLst/>
                      </a:endParaRPr>
                    </a:p>
                  </a:txBody>
                  <a:tcPr marL="0" marR="0" marT="0" marB="0" anchor="ctr"/>
                </a:tc>
                <a:tc>
                  <a:txBody>
                    <a:bodyPr/>
                    <a:lstStyle/>
                    <a:p>
                      <a:r>
                        <a:rPr lang="tr-TR" sz="1700" dirty="0" smtClean="0">
                          <a:effectLst/>
                        </a:rPr>
                        <a:t>ÖĞRENİM SÜRESİ</a:t>
                      </a:r>
                      <a:endParaRPr lang="tr-TR" sz="1700" dirty="0">
                        <a:effectLst/>
                      </a:endParaRPr>
                    </a:p>
                  </a:txBody>
                  <a:tcPr marL="0" marR="0" marT="0" marB="0" anchor="ctr"/>
                </a:tc>
              </a:tr>
              <a:tr h="257268">
                <a:tc>
                  <a:txBody>
                    <a:bodyPr/>
                    <a:lstStyle/>
                    <a:p>
                      <a:r>
                        <a:rPr lang="tr-TR" sz="1700">
                          <a:effectLst/>
                        </a:rPr>
                        <a:t>Alternatif Enerji Kaynakları Teknolojisi</a:t>
                      </a:r>
                    </a:p>
                  </a:txBody>
                  <a:tcPr marL="0" marR="0" marT="0" marB="0" anchor="ctr"/>
                </a:tc>
                <a:tc>
                  <a:txBody>
                    <a:bodyPr/>
                    <a:lstStyle/>
                    <a:p>
                      <a:r>
                        <a:rPr lang="tr-TR" sz="1700" dirty="0">
                          <a:effectLst/>
                        </a:rPr>
                        <a:t>2</a:t>
                      </a:r>
                    </a:p>
                  </a:txBody>
                  <a:tcPr marL="0" marR="0" marT="0" marB="0" anchor="ctr"/>
                </a:tc>
              </a:tr>
              <a:tr h="514537">
                <a:tc>
                  <a:txBody>
                    <a:bodyPr/>
                    <a:lstStyle/>
                    <a:p>
                      <a:r>
                        <a:rPr lang="tr-TR" sz="1700">
                          <a:effectLst/>
                        </a:rPr>
                        <a:t>Elektrik enerjisi Üretim, İletim ve Dağıtımı</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Endüstriyel Kalıpçılık</a:t>
                      </a:r>
                    </a:p>
                  </a:txBody>
                  <a:tcPr marL="0" marR="0" marT="0" marB="0" anchor="ctr"/>
                </a:tc>
                <a:tc>
                  <a:txBody>
                    <a:bodyPr/>
                    <a:lstStyle/>
                    <a:p>
                      <a:r>
                        <a:rPr lang="tr-TR" sz="1700">
                          <a:effectLst/>
                        </a:rPr>
                        <a:t>2</a:t>
                      </a:r>
                    </a:p>
                  </a:txBody>
                  <a:tcPr marL="0" marR="0" marT="0" marB="0" anchor="ctr"/>
                </a:tc>
              </a:tr>
              <a:tr h="257268">
                <a:tc>
                  <a:txBody>
                    <a:bodyPr/>
                    <a:lstStyle/>
                    <a:p>
                      <a:r>
                        <a:rPr lang="tr-TR" sz="1700" dirty="0">
                          <a:effectLst/>
                        </a:rPr>
                        <a:t>Gemi Makineleri İşletme</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Grafik Tasarım</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İş Makineleri Operatörlüğü</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Kaynak Teknolojisi</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Makine</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Mekatronik</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Metalurji</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Oto Boya ve Karoseri</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Otomotiv Teknolojisi</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Raylı Sistemler Makine Teknolojisi</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Sondaj Teknolojisi</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Tahribatsız Muayene</a:t>
                      </a:r>
                    </a:p>
                  </a:txBody>
                  <a:tcPr marL="0" marR="0" marT="0" marB="0" anchor="ctr"/>
                </a:tc>
                <a:tc>
                  <a:txBody>
                    <a:bodyPr/>
                    <a:lstStyle/>
                    <a:p>
                      <a:r>
                        <a:rPr lang="tr-TR" sz="1700">
                          <a:effectLst/>
                        </a:rPr>
                        <a:t>2</a:t>
                      </a:r>
                    </a:p>
                  </a:txBody>
                  <a:tcPr marL="0" marR="0" marT="0" marB="0" anchor="ctr"/>
                </a:tc>
              </a:tr>
              <a:tr h="257268">
                <a:tc>
                  <a:txBody>
                    <a:bodyPr/>
                    <a:lstStyle/>
                    <a:p>
                      <a:r>
                        <a:rPr lang="tr-TR" sz="1700">
                          <a:effectLst/>
                        </a:rPr>
                        <a:t>Tarım Makineleri</a:t>
                      </a:r>
                    </a:p>
                  </a:txBody>
                  <a:tcPr marL="0" marR="0" marT="0" marB="0" anchor="ctr"/>
                </a:tc>
                <a:tc>
                  <a:txBody>
                    <a:bodyPr/>
                    <a:lstStyle/>
                    <a:p>
                      <a:r>
                        <a:rPr lang="tr-TR" sz="1700" dirty="0">
                          <a:effectLst/>
                        </a:rPr>
                        <a:t>2</a:t>
                      </a:r>
                    </a:p>
                  </a:txBody>
                  <a:tcPr marL="0" marR="0" marT="0" marB="0" anchor="ctr"/>
                </a:tc>
              </a:tr>
            </a:tbl>
          </a:graphicData>
        </a:graphic>
      </p:graphicFrame>
    </p:spTree>
    <p:extLst>
      <p:ext uri="{BB962C8B-B14F-4D97-AF65-F5344CB8AC3E}">
        <p14:creationId xmlns:p14="http://schemas.microsoft.com/office/powerpoint/2010/main" val="2016014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LİSANS PROGRAMLARI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55275705"/>
              </p:ext>
            </p:extLst>
          </p:nvPr>
        </p:nvGraphicFramePr>
        <p:xfrm>
          <a:off x="467544" y="1916832"/>
          <a:ext cx="8219256" cy="4320480"/>
        </p:xfrm>
        <a:graphic>
          <a:graphicData uri="http://schemas.openxmlformats.org/drawingml/2006/table">
            <a:tbl>
              <a:tblPr>
                <a:tableStyleId>{3C2FFA5D-87B4-456A-9821-1D502468CF0F}</a:tableStyleId>
              </a:tblPr>
              <a:tblGrid>
                <a:gridCol w="4176464"/>
                <a:gridCol w="4042792"/>
              </a:tblGrid>
              <a:tr h="864096">
                <a:tc>
                  <a:txBody>
                    <a:bodyPr/>
                    <a:lstStyle/>
                    <a:p>
                      <a:r>
                        <a:rPr lang="tr-TR" dirty="0" smtClean="0">
                          <a:effectLst/>
                        </a:rPr>
                        <a:t>BÖLÜM</a:t>
                      </a:r>
                      <a:endParaRPr lang="tr-TR" dirty="0">
                        <a:effectLst/>
                      </a:endParaRPr>
                    </a:p>
                  </a:txBody>
                  <a:tcPr marL="0" marR="0" marT="0" marB="0" anchor="ctr"/>
                </a:tc>
                <a:tc>
                  <a:txBody>
                    <a:bodyPr/>
                    <a:lstStyle/>
                    <a:p>
                      <a:r>
                        <a:rPr lang="tr-TR" dirty="0" smtClean="0">
                          <a:effectLst/>
                        </a:rPr>
                        <a:t>ÖĞRENİM SÜRESİ</a:t>
                      </a:r>
                      <a:endParaRPr lang="tr-TR" dirty="0">
                        <a:effectLst/>
                      </a:endParaRPr>
                    </a:p>
                  </a:txBody>
                  <a:tcPr marL="0" marR="0" marT="0" marB="0" anchor="ctr"/>
                </a:tc>
              </a:tr>
              <a:tr h="864096">
                <a:tc>
                  <a:txBody>
                    <a:bodyPr/>
                    <a:lstStyle/>
                    <a:p>
                      <a:r>
                        <a:rPr lang="tr-TR" dirty="0">
                          <a:effectLst/>
                        </a:rPr>
                        <a:t>Gemi Makineleri İşletme Mühendisliği</a:t>
                      </a:r>
                    </a:p>
                  </a:txBody>
                  <a:tcPr marL="0" marR="0" marT="0" marB="0" anchor="ctr"/>
                </a:tc>
                <a:tc>
                  <a:txBody>
                    <a:bodyPr/>
                    <a:lstStyle/>
                    <a:p>
                      <a:r>
                        <a:rPr lang="tr-TR">
                          <a:effectLst/>
                        </a:rPr>
                        <a:t>4</a:t>
                      </a:r>
                    </a:p>
                  </a:txBody>
                  <a:tcPr marL="0" marR="0" marT="0" marB="0" anchor="ctr"/>
                </a:tc>
              </a:tr>
              <a:tr h="864096">
                <a:tc>
                  <a:txBody>
                    <a:bodyPr/>
                    <a:lstStyle/>
                    <a:p>
                      <a:r>
                        <a:rPr lang="tr-TR">
                          <a:effectLst/>
                        </a:rPr>
                        <a:t>İmalat Mühendisliği</a:t>
                      </a:r>
                    </a:p>
                  </a:txBody>
                  <a:tcPr marL="0" marR="0" marT="0" marB="0" anchor="ctr"/>
                </a:tc>
                <a:tc>
                  <a:txBody>
                    <a:bodyPr/>
                    <a:lstStyle/>
                    <a:p>
                      <a:r>
                        <a:rPr lang="tr-TR">
                          <a:effectLst/>
                        </a:rPr>
                        <a:t>4</a:t>
                      </a:r>
                    </a:p>
                  </a:txBody>
                  <a:tcPr marL="0" marR="0" marT="0" marB="0" anchor="ctr"/>
                </a:tc>
              </a:tr>
              <a:tr h="864096">
                <a:tc>
                  <a:txBody>
                    <a:bodyPr/>
                    <a:lstStyle/>
                    <a:p>
                      <a:r>
                        <a:rPr lang="tr-TR">
                          <a:effectLst/>
                        </a:rPr>
                        <a:t>Malzeme Bilimi ve Mühendisliği</a:t>
                      </a:r>
                    </a:p>
                  </a:txBody>
                  <a:tcPr marL="0" marR="0" marT="0" marB="0" anchor="ctr"/>
                </a:tc>
                <a:tc>
                  <a:txBody>
                    <a:bodyPr/>
                    <a:lstStyle/>
                    <a:p>
                      <a:r>
                        <a:rPr lang="tr-TR">
                          <a:effectLst/>
                        </a:rPr>
                        <a:t>4</a:t>
                      </a:r>
                    </a:p>
                  </a:txBody>
                  <a:tcPr marL="0" marR="0" marT="0" marB="0" anchor="ctr"/>
                </a:tc>
              </a:tr>
              <a:tr h="864096">
                <a:tc>
                  <a:txBody>
                    <a:bodyPr/>
                    <a:lstStyle/>
                    <a:p>
                      <a:r>
                        <a:rPr lang="tr-TR">
                          <a:effectLst/>
                        </a:rPr>
                        <a:t>Metalurji ve Malzeme Mühendisliği</a:t>
                      </a:r>
                    </a:p>
                  </a:txBody>
                  <a:tcPr marL="0" marR="0" marT="0" marB="0" anchor="ctr"/>
                </a:tc>
                <a:tc>
                  <a:txBody>
                    <a:bodyPr/>
                    <a:lstStyle/>
                    <a:p>
                      <a:r>
                        <a:rPr lang="tr-TR" dirty="0">
                          <a:effectLst/>
                        </a:rPr>
                        <a:t>4</a:t>
                      </a:r>
                    </a:p>
                  </a:txBody>
                  <a:tcPr marL="0" marR="0" marT="0" marB="0" anchor="ctr"/>
                </a:tc>
              </a:tr>
            </a:tbl>
          </a:graphicData>
        </a:graphic>
      </p:graphicFrame>
    </p:spTree>
    <p:extLst>
      <p:ext uri="{BB962C8B-B14F-4D97-AF65-F5344CB8AC3E}">
        <p14:creationId xmlns:p14="http://schemas.microsoft.com/office/powerpoint/2010/main" val="124890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BİLİŞİM TEKNOLOJİLERİ</a:t>
            </a:r>
            <a:endParaRPr lang="tr-TR" dirty="0"/>
          </a:p>
        </p:txBody>
      </p:sp>
      <p:sp>
        <p:nvSpPr>
          <p:cNvPr id="3" name="İçerik Yer Tutucusu 2"/>
          <p:cNvSpPr>
            <a:spLocks noGrp="1"/>
          </p:cNvSpPr>
          <p:nvPr>
            <p:ph idx="1"/>
          </p:nvPr>
        </p:nvSpPr>
        <p:spPr/>
        <p:txBody>
          <a:bodyPr/>
          <a:lstStyle/>
          <a:p>
            <a:r>
              <a:rPr lang="tr-TR" dirty="0"/>
              <a:t>Bilişim Teknolojileri alanı, bilgisayar sistemlerinin yazılım ve donanım kurulumu yanında alanın altında yer alan Ağ İşletmenliği, Bilgisayar Teknik Servisi, </a:t>
            </a:r>
            <a:r>
              <a:rPr lang="tr-TR" dirty="0" err="1"/>
              <a:t>Veritabanı</a:t>
            </a:r>
            <a:r>
              <a:rPr lang="tr-TR" dirty="0"/>
              <a:t> Programcılığı ve Web Programcılığı dallarının yeterliklerini kazandırmaya yönelik eğitim ve öğretim verilen alandır.</a:t>
            </a:r>
          </a:p>
          <a:p>
            <a:r>
              <a:rPr lang="tr-TR" dirty="0"/>
              <a:t>Teknoloji hızla ilerledikçe Bilişim Teknolojileri alanına olan ihtiyaç daha da artmaya başlamıştır. Bu sebepten Bilişim Teknolojileri alanında bilgi sahibi olan bireylere ihtiyaç duyulmaktadır.</a:t>
            </a:r>
          </a:p>
          <a:p>
            <a:endParaRPr lang="tr-TR" dirty="0"/>
          </a:p>
        </p:txBody>
      </p:sp>
    </p:spTree>
    <p:extLst>
      <p:ext uri="{BB962C8B-B14F-4D97-AF65-F5344CB8AC3E}">
        <p14:creationId xmlns:p14="http://schemas.microsoft.com/office/powerpoint/2010/main" val="49666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228600">
              <a:spcBef>
                <a:spcPct val="20000"/>
              </a:spcBef>
            </a:pPr>
            <a:r>
              <a:rPr lang="tr-TR" sz="2400" b="1" cap="none" dirty="0">
                <a:solidFill>
                  <a:srgbClr val="564B3C"/>
                </a:solidFill>
                <a:latin typeface="Century Gothic"/>
                <a:ea typeface="+mn-ea"/>
                <a:cs typeface="+mn-cs"/>
              </a:rPr>
              <a:t>Anadolu Meslek Programı Bilişim Teknolojileri Dalları</a:t>
            </a:r>
            <a:r>
              <a:rPr lang="tr-TR" sz="2400" cap="none" dirty="0">
                <a:solidFill>
                  <a:srgbClr val="564B3C"/>
                </a:solidFill>
                <a:latin typeface="Century Gothic"/>
                <a:ea typeface="+mn-ea"/>
                <a:cs typeface="+mn-cs"/>
              </a:rPr>
              <a:t/>
            </a:r>
            <a:br>
              <a:rPr lang="tr-TR" sz="2400" cap="none" dirty="0">
                <a:solidFill>
                  <a:srgbClr val="564B3C"/>
                </a:solidFill>
                <a:latin typeface="Century Gothic"/>
                <a:ea typeface="+mn-ea"/>
                <a:cs typeface="+mn-cs"/>
              </a:rPr>
            </a:br>
            <a:endParaRPr lang="tr-TR" dirty="0"/>
          </a:p>
        </p:txBody>
      </p:sp>
      <p:sp>
        <p:nvSpPr>
          <p:cNvPr id="3" name="İçerik Yer Tutucusu 2"/>
          <p:cNvSpPr>
            <a:spLocks noGrp="1"/>
          </p:cNvSpPr>
          <p:nvPr>
            <p:ph idx="1"/>
          </p:nvPr>
        </p:nvSpPr>
        <p:spPr/>
        <p:txBody>
          <a:bodyPr/>
          <a:lstStyle/>
          <a:p>
            <a:r>
              <a:rPr lang="tr-TR" dirty="0" smtClean="0"/>
              <a:t>Yazılım Geliştirme</a:t>
            </a:r>
            <a:endParaRPr lang="tr-TR" dirty="0"/>
          </a:p>
          <a:p>
            <a:pPr marL="114300" indent="0">
              <a:buNone/>
            </a:pP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780928"/>
            <a:ext cx="7123141" cy="31163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49169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zacı">
  <a:themeElements>
    <a:clrScheme name="Eczacı">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Eczacı">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zacı">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210</TotalTime>
  <Words>1778</Words>
  <Application>Microsoft Office PowerPoint</Application>
  <PresentationFormat>Ekran Gösterisi (4:3)</PresentationFormat>
  <Paragraphs>310</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Eczacı</vt:lpstr>
      <vt:lpstr>ALAN TANITIMI</vt:lpstr>
      <vt:lpstr>METAL TEKNOLOJİSİ</vt:lpstr>
      <vt:lpstr>AlanIn AltInda Yer Alan Dallar </vt:lpstr>
      <vt:lpstr>EĞİTİM VE KARİYER İMKÂNLARI </vt:lpstr>
      <vt:lpstr> </vt:lpstr>
      <vt:lpstr>Yerleşebilecekleri Ön Lisans ProgramlarI</vt:lpstr>
      <vt:lpstr>LİSANS PROGRAMLARI</vt:lpstr>
      <vt:lpstr>BİLİŞİM TEKNOLOJİLERİ</vt:lpstr>
      <vt:lpstr>Anadolu Meslek Programı Bilişim Teknolojileri Dalları </vt:lpstr>
      <vt:lpstr> Meslek Elemanında Aranan Özellikler </vt:lpstr>
      <vt:lpstr> Meslek Elemanında Aranan Özellikler </vt:lpstr>
      <vt:lpstr> </vt:lpstr>
      <vt:lpstr>EĞİTİM VE KARİYER İMKÂNLARI </vt:lpstr>
      <vt:lpstr> </vt:lpstr>
      <vt:lpstr>LİSANS PROGRAMLARI</vt:lpstr>
      <vt:lpstr>ELEKTRİK- ELEKTRONİK TEKNOLOJİSİ</vt:lpstr>
      <vt:lpstr> </vt:lpstr>
      <vt:lpstr>ELEKTRİK- ELEKTRONİK TEKNOLOJİSİ ALANI DALLARI</vt:lpstr>
      <vt:lpstr>EĞİTİM VE KARİYER İMKÂNLARI </vt:lpstr>
      <vt:lpstr>Yerleşebilecekleri Ön Lisans ProgramlarI</vt:lpstr>
      <vt:lpstr>LİSANS PROGRAMLARI</vt:lpstr>
      <vt:lpstr>TESİSAT TEKNOLOJİSİ VE İKLİMLENDİRME </vt:lpstr>
      <vt:lpstr> </vt:lpstr>
      <vt:lpstr> </vt:lpstr>
      <vt:lpstr>Tesisat Teknolojisi Ve İklimlendirme Alanı Dallari </vt:lpstr>
      <vt:lpstr> </vt:lpstr>
      <vt:lpstr>Yerleşebilecekleri Ön Lisans-lisans ProgramlarI</vt:lpstr>
      <vt:lpstr>İnşaat teknolojileri</vt:lpstr>
      <vt:lpstr> </vt:lpstr>
      <vt:lpstr>İnşaat teknolojileri dallari</vt:lpstr>
      <vt:lpstr>EĞİTİM VE KARİYER İMKANLARI</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ALAN TANITIMI</dc:title>
  <dc:creator>matematik zümresi</dc:creator>
  <cp:lastModifiedBy>matematik zümresi</cp:lastModifiedBy>
  <cp:revision>21</cp:revision>
  <dcterms:created xsi:type="dcterms:W3CDTF">2021-09-16T09:37:23Z</dcterms:created>
  <dcterms:modified xsi:type="dcterms:W3CDTF">2021-09-17T08:16:36Z</dcterms:modified>
</cp:coreProperties>
</file>