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73" r:id="rId4"/>
    <p:sldId id="259" r:id="rId5"/>
    <p:sldId id="260" r:id="rId6"/>
    <p:sldId id="261" r:id="rId7"/>
    <p:sldId id="262" r:id="rId8"/>
    <p:sldId id="264" r:id="rId9"/>
    <p:sldId id="265" r:id="rId10"/>
    <p:sldId id="266" r:id="rId11"/>
    <p:sldId id="267" r:id="rId12"/>
    <p:sldId id="268" r:id="rId13"/>
    <p:sldId id="269" r:id="rId14"/>
    <p:sldId id="270" r:id="rId15"/>
    <p:sldId id="272" r:id="rId16"/>
  </p:sldIdLst>
  <p:sldSz cx="18288000" cy="10287000"/>
  <p:notesSz cx="6858000" cy="9144000"/>
  <p:embeddedFontLst>
    <p:embeddedFont>
      <p:font typeface="Amatic SC Bold" panose="020B0604020202020204" charset="-79"/>
      <p:regular r:id="rId17"/>
    </p:embeddedFont>
    <p:embeddedFont>
      <p:font typeface="Arimo" panose="020B0604020202020204" charset="0"/>
      <p:regular r:id="rId18"/>
    </p:embeddedFont>
    <p:embeddedFont>
      <p:font typeface="Calibri" panose="020F0502020204030204" pitchFamily="34" charset="0"/>
      <p:regular r:id="rId19"/>
      <p:bold r:id="rId20"/>
      <p:italic r:id="rId21"/>
      <p:boldItalic r:id="rId22"/>
    </p:embeddedFont>
    <p:embeddedFont>
      <p:font typeface="Muli Bold" panose="020B0604020202020204" charset="-94"/>
      <p:regular r:id="rId23"/>
    </p:embeddedFont>
    <p:embeddedFont>
      <p:font typeface="Muli Regular" panose="020B0604020202020204" charset="-94"/>
      <p:regular r:id="rId24"/>
    </p:embeddedFont>
    <p:embeddedFont>
      <p:font typeface="Muli Regular Bold" panose="020B0604020202020204"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44331">
            <a:off x="1093079" y="226683"/>
            <a:ext cx="6456860" cy="2042716"/>
          </a:xfrm>
          <a:prstGeom prst="rect">
            <a:avLst/>
          </a:prstGeom>
        </p:spPr>
      </p:pic>
      <p:pic>
        <p:nvPicPr>
          <p:cNvPr id="3" name="Picture 3"/>
          <p:cNvPicPr>
            <a:picLocks noChangeAspect="1"/>
          </p:cNvPicPr>
          <p:nvPr/>
        </p:nvPicPr>
        <p:blipFill>
          <a:blip r:embed="rId3"/>
          <a:srcRect/>
          <a:stretch>
            <a:fillRect/>
          </a:stretch>
        </p:blipFill>
        <p:spPr>
          <a:xfrm rot="10559285">
            <a:off x="8186215" y="-12752"/>
            <a:ext cx="10294575" cy="8422834"/>
          </a:xfrm>
          <a:prstGeom prst="rect">
            <a:avLst/>
          </a:prstGeom>
        </p:spPr>
      </p:pic>
      <p:pic>
        <p:nvPicPr>
          <p:cNvPr id="4" name="Picture 4"/>
          <p:cNvPicPr>
            <a:picLocks noChangeAspect="1"/>
          </p:cNvPicPr>
          <p:nvPr/>
        </p:nvPicPr>
        <p:blipFill>
          <a:blip r:embed="rId4"/>
          <a:srcRect/>
          <a:stretch>
            <a:fillRect/>
          </a:stretch>
        </p:blipFill>
        <p:spPr>
          <a:xfrm>
            <a:off x="8546107" y="449881"/>
            <a:ext cx="9574792" cy="8112460"/>
          </a:xfrm>
          <a:prstGeom prst="rect">
            <a:avLst/>
          </a:prstGeom>
        </p:spPr>
      </p:pic>
      <p:pic>
        <p:nvPicPr>
          <p:cNvPr id="7" name="Picture 7"/>
          <p:cNvPicPr>
            <a:picLocks noChangeAspect="1"/>
          </p:cNvPicPr>
          <p:nvPr/>
        </p:nvPicPr>
        <p:blipFill>
          <a:blip r:embed="rId5"/>
          <a:srcRect/>
          <a:stretch>
            <a:fillRect/>
          </a:stretch>
        </p:blipFill>
        <p:spPr>
          <a:xfrm rot="5252589">
            <a:off x="17408044" y="28569"/>
            <a:ext cx="712149" cy="683663"/>
          </a:xfrm>
          <a:prstGeom prst="rect">
            <a:avLst/>
          </a:prstGeom>
        </p:spPr>
      </p:pic>
      <p:pic>
        <p:nvPicPr>
          <p:cNvPr id="8" name="Picture 8"/>
          <p:cNvPicPr>
            <a:picLocks noChangeAspect="1"/>
          </p:cNvPicPr>
          <p:nvPr/>
        </p:nvPicPr>
        <p:blipFill>
          <a:blip r:embed="rId5"/>
          <a:srcRect/>
          <a:stretch>
            <a:fillRect/>
          </a:stretch>
        </p:blipFill>
        <p:spPr>
          <a:xfrm rot="-6383107">
            <a:off x="6687187" y="6602540"/>
            <a:ext cx="708116" cy="679791"/>
          </a:xfrm>
          <a:prstGeom prst="rect">
            <a:avLst/>
          </a:prstGeom>
        </p:spPr>
      </p:pic>
      <p:pic>
        <p:nvPicPr>
          <p:cNvPr id="9" name="Picture 9"/>
          <p:cNvPicPr>
            <a:picLocks noChangeAspect="1"/>
          </p:cNvPicPr>
          <p:nvPr/>
        </p:nvPicPr>
        <p:blipFill>
          <a:blip r:embed="rId2"/>
          <a:srcRect/>
          <a:stretch>
            <a:fillRect/>
          </a:stretch>
        </p:blipFill>
        <p:spPr>
          <a:xfrm rot="244331">
            <a:off x="1093079" y="1802364"/>
            <a:ext cx="6456860" cy="2042716"/>
          </a:xfrm>
          <a:prstGeom prst="rect">
            <a:avLst/>
          </a:prstGeom>
        </p:spPr>
      </p:pic>
      <p:sp>
        <p:nvSpPr>
          <p:cNvPr id="10" name="TextBox 10"/>
          <p:cNvSpPr txBox="1"/>
          <p:nvPr/>
        </p:nvSpPr>
        <p:spPr>
          <a:xfrm>
            <a:off x="2397310" y="779936"/>
            <a:ext cx="4532716" cy="2728472"/>
          </a:xfrm>
          <a:prstGeom prst="rect">
            <a:avLst/>
          </a:prstGeom>
        </p:spPr>
        <p:txBody>
          <a:bodyPr lIns="0" tIns="0" rIns="0" bIns="0" rtlCol="0" anchor="t">
            <a:spAutoFit/>
          </a:bodyPr>
          <a:lstStyle/>
          <a:p>
            <a:pPr>
              <a:lnSpc>
                <a:spcPts val="11066"/>
              </a:lnSpc>
            </a:pPr>
            <a:r>
              <a:rPr lang="en-US" sz="10060">
                <a:solidFill>
                  <a:srgbClr val="000000"/>
                </a:solidFill>
                <a:latin typeface="Amatic SC Bold"/>
              </a:rPr>
              <a:t>OKULUMUZU</a:t>
            </a:r>
          </a:p>
          <a:p>
            <a:pPr>
              <a:lnSpc>
                <a:spcPts val="11066"/>
              </a:lnSpc>
            </a:pPr>
            <a:r>
              <a:rPr lang="en-US" sz="10060">
                <a:solidFill>
                  <a:srgbClr val="000000"/>
                </a:solidFill>
                <a:latin typeface="Amatic SC Bold"/>
              </a:rPr>
              <a:t>TANIYALIM</a:t>
            </a:r>
          </a:p>
        </p:txBody>
      </p:sp>
      <p:pic>
        <p:nvPicPr>
          <p:cNvPr id="11" name="Picture 11"/>
          <p:cNvPicPr>
            <a:picLocks noChangeAspect="1"/>
          </p:cNvPicPr>
          <p:nvPr/>
        </p:nvPicPr>
        <p:blipFill>
          <a:blip r:embed="rId2"/>
          <a:srcRect/>
          <a:stretch>
            <a:fillRect/>
          </a:stretch>
        </p:blipFill>
        <p:spPr>
          <a:xfrm rot="262007">
            <a:off x="-115380" y="4828129"/>
            <a:ext cx="8561682" cy="2708605"/>
          </a:xfrm>
          <a:prstGeom prst="rect">
            <a:avLst/>
          </a:prstGeom>
        </p:spPr>
      </p:pic>
      <p:pic>
        <p:nvPicPr>
          <p:cNvPr id="12" name="Picture 12"/>
          <p:cNvPicPr>
            <a:picLocks noChangeAspect="1"/>
          </p:cNvPicPr>
          <p:nvPr/>
        </p:nvPicPr>
        <p:blipFill>
          <a:blip r:embed="rId5"/>
          <a:srcRect/>
          <a:stretch>
            <a:fillRect/>
          </a:stretch>
        </p:blipFill>
        <p:spPr>
          <a:xfrm rot="-6383107">
            <a:off x="6687187" y="8627549"/>
            <a:ext cx="708116" cy="679791"/>
          </a:xfrm>
          <a:prstGeom prst="rect">
            <a:avLst/>
          </a:prstGeom>
        </p:spPr>
      </p:pic>
      <p:pic>
        <p:nvPicPr>
          <p:cNvPr id="13" name="Picture 13"/>
          <p:cNvPicPr>
            <a:picLocks noChangeAspect="1"/>
          </p:cNvPicPr>
          <p:nvPr/>
        </p:nvPicPr>
        <p:blipFill>
          <a:blip r:embed="rId2"/>
          <a:srcRect/>
          <a:stretch>
            <a:fillRect/>
          </a:stretch>
        </p:blipFill>
        <p:spPr>
          <a:xfrm rot="262007">
            <a:off x="-115380" y="6853137"/>
            <a:ext cx="8561682" cy="2708605"/>
          </a:xfrm>
          <a:prstGeom prst="rect">
            <a:avLst/>
          </a:prstGeom>
        </p:spPr>
      </p:pic>
      <p:sp>
        <p:nvSpPr>
          <p:cNvPr id="14" name="TextBox 14"/>
          <p:cNvSpPr txBox="1"/>
          <p:nvPr/>
        </p:nvSpPr>
        <p:spPr>
          <a:xfrm>
            <a:off x="557771" y="5354350"/>
            <a:ext cx="7527476" cy="1974643"/>
          </a:xfrm>
          <a:prstGeom prst="rect">
            <a:avLst/>
          </a:prstGeom>
        </p:spPr>
        <p:txBody>
          <a:bodyPr lIns="0" tIns="0" rIns="0" bIns="0" rtlCol="0" anchor="t">
            <a:spAutoFit/>
          </a:bodyPr>
          <a:lstStyle/>
          <a:p>
            <a:pPr algn="ctr">
              <a:lnSpc>
                <a:spcPts val="16800"/>
              </a:lnSpc>
              <a:spcBef>
                <a:spcPct val="0"/>
              </a:spcBef>
            </a:pPr>
            <a:r>
              <a:rPr lang="tr-TR" sz="12000" dirty="0">
                <a:solidFill>
                  <a:srgbClr val="000000"/>
                </a:solidFill>
                <a:latin typeface="Amatic SC Bold"/>
              </a:rPr>
              <a:t>KIRAÇ İMKB</a:t>
            </a:r>
            <a:endParaRPr lang="en-US" sz="12000" dirty="0">
              <a:solidFill>
                <a:srgbClr val="000000"/>
              </a:solidFill>
              <a:latin typeface="Amatic SC Bold"/>
            </a:endParaRPr>
          </a:p>
        </p:txBody>
      </p:sp>
      <p:sp>
        <p:nvSpPr>
          <p:cNvPr id="15" name="TextBox 15"/>
          <p:cNvSpPr txBox="1"/>
          <p:nvPr/>
        </p:nvSpPr>
        <p:spPr>
          <a:xfrm>
            <a:off x="193920" y="7770021"/>
            <a:ext cx="8255179" cy="1085215"/>
          </a:xfrm>
          <a:prstGeom prst="rect">
            <a:avLst/>
          </a:prstGeom>
        </p:spPr>
        <p:txBody>
          <a:bodyPr lIns="0" tIns="0" rIns="0" bIns="0" rtlCol="0" anchor="t">
            <a:spAutoFit/>
          </a:bodyPr>
          <a:lstStyle/>
          <a:p>
            <a:pPr algn="ctr">
              <a:lnSpc>
                <a:spcPts val="8960"/>
              </a:lnSpc>
              <a:spcBef>
                <a:spcPct val="0"/>
              </a:spcBef>
            </a:pPr>
            <a:r>
              <a:rPr lang="en-US" sz="6400">
                <a:solidFill>
                  <a:srgbClr val="000000"/>
                </a:solidFill>
                <a:latin typeface="Amatic SC Bold"/>
              </a:rPr>
              <a:t>MESLEKI VE TEKNIK ANADOLU LISESI</a:t>
            </a:r>
          </a:p>
        </p:txBody>
      </p:sp>
      <p:pic>
        <p:nvPicPr>
          <p:cNvPr id="16" name="Picture 16"/>
          <p:cNvPicPr>
            <a:picLocks noChangeAspect="1"/>
          </p:cNvPicPr>
          <p:nvPr/>
        </p:nvPicPr>
        <p:blipFill>
          <a:blip r:embed="rId6"/>
          <a:srcRect/>
          <a:stretch>
            <a:fillRect/>
          </a:stretch>
        </p:blipFill>
        <p:spPr>
          <a:xfrm>
            <a:off x="328143" y="1053353"/>
            <a:ext cx="1534818" cy="1442729"/>
          </a:xfrm>
          <a:prstGeom prst="rect">
            <a:avLst/>
          </a:prstGeom>
        </p:spPr>
      </p:pic>
      <p:pic>
        <p:nvPicPr>
          <p:cNvPr id="17" name="Picture 17"/>
          <p:cNvPicPr>
            <a:picLocks noChangeAspect="1"/>
          </p:cNvPicPr>
          <p:nvPr/>
        </p:nvPicPr>
        <p:blipFill>
          <a:blip r:embed="rId6"/>
          <a:srcRect/>
          <a:stretch>
            <a:fillRect/>
          </a:stretch>
        </p:blipFill>
        <p:spPr>
          <a:xfrm>
            <a:off x="0" y="4392223"/>
            <a:ext cx="1598461" cy="1502553"/>
          </a:xfrm>
          <a:prstGeom prst="rect">
            <a:avLst/>
          </a:prstGeom>
        </p:spPr>
      </p:pic>
      <p:pic>
        <p:nvPicPr>
          <p:cNvPr id="18" name="Picture 18"/>
          <p:cNvPicPr>
            <a:picLocks noChangeAspect="1"/>
          </p:cNvPicPr>
          <p:nvPr/>
        </p:nvPicPr>
        <p:blipFill>
          <a:blip r:embed="rId6"/>
          <a:srcRect/>
          <a:stretch>
            <a:fillRect/>
          </a:stretch>
        </p:blipFill>
        <p:spPr>
          <a:xfrm>
            <a:off x="7904181" y="8562342"/>
            <a:ext cx="1490731" cy="1401287"/>
          </a:xfrm>
          <a:prstGeom prst="rect">
            <a:avLst/>
          </a:prstGeom>
        </p:spPr>
      </p:pic>
      <p:pic>
        <p:nvPicPr>
          <p:cNvPr id="19" name="Picture 19"/>
          <p:cNvPicPr>
            <a:picLocks noChangeAspect="1"/>
          </p:cNvPicPr>
          <p:nvPr/>
        </p:nvPicPr>
        <p:blipFill>
          <a:blip r:embed="rId7"/>
          <a:srcRect l="34025" t="15329" r="31970" b="16663"/>
          <a:stretch>
            <a:fillRect/>
          </a:stretch>
        </p:blipFill>
        <p:spPr>
          <a:xfrm rot="648307">
            <a:off x="8290696" y="8798712"/>
            <a:ext cx="510822" cy="1021644"/>
          </a:xfrm>
          <a:prstGeom prst="rect">
            <a:avLst/>
          </a:prstGeom>
        </p:spPr>
      </p:pic>
      <p:pic>
        <p:nvPicPr>
          <p:cNvPr id="20" name="Picture 20"/>
          <p:cNvPicPr>
            <a:picLocks noChangeAspect="1"/>
          </p:cNvPicPr>
          <p:nvPr/>
        </p:nvPicPr>
        <p:blipFill>
          <a:blip r:embed="rId8"/>
          <a:srcRect l="23386" t="16682" r="26825" b="17273"/>
          <a:stretch>
            <a:fillRect/>
          </a:stretch>
        </p:blipFill>
        <p:spPr>
          <a:xfrm rot="520720">
            <a:off x="265489" y="4640418"/>
            <a:ext cx="758494" cy="1006165"/>
          </a:xfrm>
          <a:prstGeom prst="rect">
            <a:avLst/>
          </a:prstGeom>
        </p:spPr>
      </p:pic>
      <p:pic>
        <p:nvPicPr>
          <p:cNvPr id="21" name="Picture 21"/>
          <p:cNvPicPr>
            <a:picLocks noChangeAspect="1"/>
          </p:cNvPicPr>
          <p:nvPr/>
        </p:nvPicPr>
        <p:blipFill>
          <a:blip r:embed="rId5"/>
          <a:srcRect/>
          <a:stretch>
            <a:fillRect/>
          </a:stretch>
        </p:blipFill>
        <p:spPr>
          <a:xfrm rot="8915872">
            <a:off x="14043202" y="3756825"/>
            <a:ext cx="379334" cy="364160"/>
          </a:xfrm>
          <a:prstGeom prst="rect">
            <a:avLst/>
          </a:prstGeom>
        </p:spPr>
      </p:pic>
      <p:pic>
        <p:nvPicPr>
          <p:cNvPr id="22" name="Picture 22"/>
          <p:cNvPicPr>
            <a:picLocks noChangeAspect="1"/>
          </p:cNvPicPr>
          <p:nvPr/>
        </p:nvPicPr>
        <p:blipFill>
          <a:blip r:embed="rId9"/>
          <a:srcRect l="12160" t="17796" r="14927" b="21823"/>
          <a:stretch>
            <a:fillRect/>
          </a:stretch>
        </p:blipFill>
        <p:spPr>
          <a:xfrm rot="-311875">
            <a:off x="533357" y="1295832"/>
            <a:ext cx="990685" cy="820411"/>
          </a:xfrm>
          <a:prstGeom prst="rect">
            <a:avLst/>
          </a:prstGeom>
        </p:spPr>
      </p:pic>
      <p:pic>
        <p:nvPicPr>
          <p:cNvPr id="23" name="Picture 23"/>
          <p:cNvPicPr>
            <a:picLocks noChangeAspect="1"/>
          </p:cNvPicPr>
          <p:nvPr/>
        </p:nvPicPr>
        <p:blipFill>
          <a:blip r:embed="rId10"/>
          <a:srcRect/>
          <a:stretch>
            <a:fillRect/>
          </a:stretch>
        </p:blipFill>
        <p:spPr>
          <a:xfrm rot="1800043">
            <a:off x="6928242" y="3212361"/>
            <a:ext cx="567418" cy="626667"/>
          </a:xfrm>
          <a:prstGeom prst="rect">
            <a:avLst/>
          </a:prstGeom>
        </p:spPr>
      </p:pic>
      <p:pic>
        <p:nvPicPr>
          <p:cNvPr id="25" name="Resim 24">
            <a:extLst>
              <a:ext uri="{FF2B5EF4-FFF2-40B4-BE49-F238E27FC236}">
                <a16:creationId xmlns:a16="http://schemas.microsoft.com/office/drawing/2014/main" id="{4BD83ECD-0905-4495-B5B7-432E56519C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3859" y="1491965"/>
            <a:ext cx="7074876" cy="52517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grpSp>
        <p:nvGrpSpPr>
          <p:cNvPr id="2" name="Group 2"/>
          <p:cNvGrpSpPr/>
          <p:nvPr/>
        </p:nvGrpSpPr>
        <p:grpSpPr>
          <a:xfrm>
            <a:off x="1785680" y="1653784"/>
            <a:ext cx="13906964" cy="7188894"/>
            <a:chOff x="0" y="0"/>
            <a:chExt cx="18542619" cy="9585191"/>
          </a:xfrm>
        </p:grpSpPr>
        <p:pic>
          <p:nvPicPr>
            <p:cNvPr id="3" name="Picture 3"/>
            <p:cNvPicPr>
              <a:picLocks noChangeAspect="1"/>
            </p:cNvPicPr>
            <p:nvPr/>
          </p:nvPicPr>
          <p:blipFill>
            <a:blip r:embed="rId2"/>
            <a:srcRect/>
            <a:stretch>
              <a:fillRect/>
            </a:stretch>
          </p:blipFill>
          <p:spPr>
            <a:xfrm rot="262007">
              <a:off x="2324424" y="522565"/>
              <a:ext cx="13893771" cy="4395484"/>
            </a:xfrm>
            <a:prstGeom prst="rect">
              <a:avLst/>
            </a:prstGeom>
          </p:spPr>
        </p:pic>
        <p:sp>
          <p:nvSpPr>
            <p:cNvPr id="4" name="TextBox 4"/>
            <p:cNvSpPr txBox="1"/>
            <p:nvPr/>
          </p:nvSpPr>
          <p:spPr>
            <a:xfrm>
              <a:off x="2932127" y="-77252"/>
              <a:ext cx="12678365" cy="5366517"/>
            </a:xfrm>
            <a:prstGeom prst="rect">
              <a:avLst/>
            </a:prstGeom>
          </p:spPr>
          <p:txBody>
            <a:bodyPr lIns="0" tIns="0" rIns="0" bIns="0" rtlCol="0" anchor="t">
              <a:spAutoFit/>
            </a:bodyPr>
            <a:lstStyle/>
            <a:p>
              <a:pPr algn="ctr">
                <a:lnSpc>
                  <a:spcPts val="16357"/>
                </a:lnSpc>
              </a:pPr>
              <a:r>
                <a:rPr lang="en-US" sz="11684">
                  <a:solidFill>
                    <a:srgbClr val="000000"/>
                  </a:solidFill>
                  <a:latin typeface="Amatic SC Bold"/>
                </a:rPr>
                <a:t>SORUMLU OLARAK </a:t>
              </a:r>
            </a:p>
            <a:p>
              <a:pPr algn="ctr">
                <a:lnSpc>
                  <a:spcPts val="16357"/>
                </a:lnSpc>
                <a:spcBef>
                  <a:spcPct val="0"/>
                </a:spcBef>
              </a:pPr>
              <a:r>
                <a:rPr lang="en-US" sz="11684">
                  <a:solidFill>
                    <a:srgbClr val="000000"/>
                  </a:solidFill>
                  <a:latin typeface="Amatic SC Bold"/>
                </a:rPr>
                <a:t>SINIF GEÇME</a:t>
              </a:r>
            </a:p>
          </p:txBody>
        </p:sp>
        <p:sp>
          <p:nvSpPr>
            <p:cNvPr id="5" name="TextBox 5"/>
            <p:cNvSpPr txBox="1"/>
            <p:nvPr/>
          </p:nvSpPr>
          <p:spPr>
            <a:xfrm>
              <a:off x="0" y="5555836"/>
              <a:ext cx="18542619" cy="4029356"/>
            </a:xfrm>
            <a:prstGeom prst="rect">
              <a:avLst/>
            </a:prstGeom>
          </p:spPr>
          <p:txBody>
            <a:bodyPr lIns="0" tIns="0" rIns="0" bIns="0" rtlCol="0" anchor="t">
              <a:spAutoFit/>
            </a:bodyPr>
            <a:lstStyle/>
            <a:p>
              <a:pPr marL="0" lvl="0" indent="0" algn="ctr">
                <a:lnSpc>
                  <a:spcPts val="4089"/>
                </a:lnSpc>
                <a:spcBef>
                  <a:spcPct val="0"/>
                </a:spcBef>
              </a:pPr>
              <a:r>
                <a:rPr lang="en-US" sz="2921" spc="87">
                  <a:solidFill>
                    <a:srgbClr val="F8F4E8"/>
                  </a:solidFill>
                  <a:latin typeface="Muli Bold"/>
                </a:rPr>
                <a:t>Ders yılı sonunda her bir dersten iki dönem puanı bulunmak kaydıyla doğrudan sınıfını geçemeyen öğrencilerden; bir sınıfta başarısız ders sayısı en fazla 3 ders olanlar sorumlu olarak sınıflarını geçer. Ancak alt sınıflar da dâhil toplam 6 dersten fazla başarısız dersi bulunanlar sınıf tekrar eder. Sorumluluk sınavları,  birinci dönemin ilk haftası, ikinci dönemin ilk haftası ile son iki haftası içerisinde yapılır.</a:t>
              </a:r>
            </a:p>
          </p:txBody>
        </p:sp>
      </p:grpSp>
      <p:pic>
        <p:nvPicPr>
          <p:cNvPr id="6" name="Picture 6"/>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7" name="Picture 7"/>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8" name="Picture 8"/>
          <p:cNvPicPr>
            <a:picLocks noChangeAspect="1"/>
          </p:cNvPicPr>
          <p:nvPr/>
        </p:nvPicPr>
        <p:blipFill>
          <a:blip r:embed="rId5"/>
          <a:srcRect/>
          <a:stretch>
            <a:fillRect/>
          </a:stretch>
        </p:blipFill>
        <p:spPr>
          <a:xfrm rot="9640793">
            <a:off x="14887672" y="4683560"/>
            <a:ext cx="542729" cy="919879"/>
          </a:xfrm>
          <a:prstGeom prst="rect">
            <a:avLst/>
          </a:prstGeom>
        </p:spPr>
      </p:pic>
      <p:pic>
        <p:nvPicPr>
          <p:cNvPr id="9" name="Picture 9"/>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0" name="Picture 10"/>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1" name="Picture 11"/>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2" name="Picture 12"/>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3" name="Picture 13"/>
          <p:cNvPicPr>
            <a:picLocks noChangeAspect="1"/>
          </p:cNvPicPr>
          <p:nvPr/>
        </p:nvPicPr>
        <p:blipFill>
          <a:blip r:embed="rId3"/>
          <a:srcRect/>
          <a:stretch>
            <a:fillRect/>
          </a:stretch>
        </p:blipFill>
        <p:spPr>
          <a:xfrm rot="-7948602">
            <a:off x="8984004" y="9254844"/>
            <a:ext cx="319992" cy="307192"/>
          </a:xfrm>
          <a:prstGeom prst="rect">
            <a:avLst/>
          </a:prstGeom>
        </p:spPr>
      </p:pic>
      <p:pic>
        <p:nvPicPr>
          <p:cNvPr id="14" name="Picture 14"/>
          <p:cNvPicPr>
            <a:picLocks noChangeAspect="1"/>
          </p:cNvPicPr>
          <p:nvPr/>
        </p:nvPicPr>
        <p:blipFill>
          <a:blip r:embed="rId3"/>
          <a:srcRect/>
          <a:stretch>
            <a:fillRect/>
          </a:stretch>
        </p:blipFill>
        <p:spPr>
          <a:xfrm rot="780538">
            <a:off x="4059002" y="9160679"/>
            <a:ext cx="516571" cy="495908"/>
          </a:xfrm>
          <a:prstGeom prst="rect">
            <a:avLst/>
          </a:prstGeom>
        </p:spPr>
      </p:pic>
      <p:pic>
        <p:nvPicPr>
          <p:cNvPr id="15" name="Picture 15"/>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6" name="Picture 16"/>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7" name="Picture 17"/>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8" name="Picture 18"/>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19" name="Picture 19"/>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0" name="Picture 20"/>
          <p:cNvPicPr>
            <a:picLocks noChangeAspect="1"/>
          </p:cNvPicPr>
          <p:nvPr/>
        </p:nvPicPr>
        <p:blipFill>
          <a:blip r:embed="rId5"/>
          <a:srcRect/>
          <a:stretch>
            <a:fillRect/>
          </a:stretch>
        </p:blipFill>
        <p:spPr>
          <a:xfrm rot="9130025">
            <a:off x="11793118" y="9068457"/>
            <a:ext cx="530353" cy="898904"/>
          </a:xfrm>
          <a:prstGeom prst="rect">
            <a:avLst/>
          </a:prstGeom>
        </p:spPr>
      </p:pic>
      <p:pic>
        <p:nvPicPr>
          <p:cNvPr id="21" name="Picture 21"/>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2" name="Picture 22"/>
          <p:cNvPicPr>
            <a:picLocks noChangeAspect="1"/>
          </p:cNvPicPr>
          <p:nvPr/>
        </p:nvPicPr>
        <p:blipFill>
          <a:blip r:embed="rId7"/>
          <a:srcRect/>
          <a:stretch>
            <a:fillRect/>
          </a:stretch>
        </p:blipFill>
        <p:spPr>
          <a:xfrm rot="-10106568">
            <a:off x="16676320" y="8584997"/>
            <a:ext cx="826577" cy="1185137"/>
          </a:xfrm>
          <a:prstGeom prst="rect">
            <a:avLst/>
          </a:prstGeom>
        </p:spPr>
      </p:pic>
      <p:pic>
        <p:nvPicPr>
          <p:cNvPr id="23" name="Picture 23"/>
          <p:cNvPicPr>
            <a:picLocks noChangeAspect="1"/>
          </p:cNvPicPr>
          <p:nvPr/>
        </p:nvPicPr>
        <p:blipFill>
          <a:blip r:embed="rId7"/>
          <a:srcRect/>
          <a:stretch>
            <a:fillRect/>
          </a:stretch>
        </p:blipFill>
        <p:spPr>
          <a:xfrm rot="8380897">
            <a:off x="775479" y="1871714"/>
            <a:ext cx="927423" cy="13297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649429" y="4132512"/>
            <a:ext cx="5494571" cy="5154906"/>
          </a:xfrm>
          <a:prstGeom prst="rect">
            <a:avLst/>
          </a:prstGeom>
        </p:spPr>
      </p:pic>
      <p:grpSp>
        <p:nvGrpSpPr>
          <p:cNvPr id="3" name="Group 3"/>
          <p:cNvGrpSpPr/>
          <p:nvPr/>
        </p:nvGrpSpPr>
        <p:grpSpPr>
          <a:xfrm>
            <a:off x="3511105" y="3751785"/>
            <a:ext cx="1158212" cy="1258207"/>
            <a:chOff x="0" y="0"/>
            <a:chExt cx="1544282" cy="1677609"/>
          </a:xfrm>
        </p:grpSpPr>
        <p:pic>
          <p:nvPicPr>
            <p:cNvPr id="4" name="Picture 4"/>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5" name="Picture 5"/>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pic>
        <p:nvPicPr>
          <p:cNvPr id="6" name="Picture 6"/>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7" name="TextBox 7"/>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SINIF TEKRARI</a:t>
            </a:r>
          </a:p>
        </p:txBody>
      </p:sp>
      <p:pic>
        <p:nvPicPr>
          <p:cNvPr id="8" name="Picture 8"/>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9" name="Picture 9"/>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10" name="Picture 10"/>
          <p:cNvPicPr>
            <a:picLocks noChangeAspect="1"/>
          </p:cNvPicPr>
          <p:nvPr/>
        </p:nvPicPr>
        <p:blipFill>
          <a:blip r:embed="rId2"/>
          <a:srcRect/>
          <a:stretch>
            <a:fillRect/>
          </a:stretch>
        </p:blipFill>
        <p:spPr>
          <a:xfrm>
            <a:off x="8868573" y="4103394"/>
            <a:ext cx="5494571" cy="5154906"/>
          </a:xfrm>
          <a:prstGeom prst="rect">
            <a:avLst/>
          </a:prstGeom>
        </p:spPr>
      </p:pic>
      <p:grpSp>
        <p:nvGrpSpPr>
          <p:cNvPr id="11" name="Group 11"/>
          <p:cNvGrpSpPr/>
          <p:nvPr/>
        </p:nvGrpSpPr>
        <p:grpSpPr>
          <a:xfrm>
            <a:off x="4132237" y="4761615"/>
            <a:ext cx="10023525" cy="4816611"/>
            <a:chOff x="0" y="0"/>
            <a:chExt cx="13364700" cy="6422148"/>
          </a:xfrm>
        </p:grpSpPr>
        <p:sp>
          <p:nvSpPr>
            <p:cNvPr id="12" name="TextBox 12"/>
            <p:cNvSpPr txBox="1"/>
            <p:nvPr/>
          </p:nvSpPr>
          <p:spPr>
            <a:xfrm>
              <a:off x="0" y="-57150"/>
              <a:ext cx="13364700" cy="5748413"/>
            </a:xfrm>
            <a:prstGeom prst="rect">
              <a:avLst/>
            </a:prstGeom>
          </p:spPr>
          <p:txBody>
            <a:bodyPr lIns="0" tIns="0" rIns="0" bIns="0" rtlCol="0" anchor="t">
              <a:spAutoFit/>
            </a:bodyPr>
            <a:lstStyle/>
            <a:p>
              <a:pPr marL="0" lvl="0" indent="0">
                <a:lnSpc>
                  <a:spcPts val="3864"/>
                </a:lnSpc>
                <a:spcBef>
                  <a:spcPct val="0"/>
                </a:spcBef>
              </a:pPr>
              <a:r>
                <a:rPr lang="en-US" sz="2760" spc="82">
                  <a:solidFill>
                    <a:srgbClr val="000000"/>
                  </a:solidFill>
                  <a:latin typeface="Muli Bold"/>
                </a:rPr>
                <a:t>Doğrudan, yılsonu başarı puanıyla veya sorumlu olarak sınıf geçemeyenlerle devamsızlık nedeniyle başarısız sayılanlar sınıf tekrar eder. Sınıf tekrarı, orta öğrenim süresince en fazla bir defa yapılır. Öğrenim süresi içinde ikinci defa sınıf tekrarı durumuna düşen öğrencilerin ders yılı sonunda okulla ilişiği kesilerek mesleki eğitim merkezine, Açık Öğretim Lisesine, Mesleki Açık Öğretim Lisesine veya Açık Öğretim İmam Hatip Lisesine kayıtları yapılır.</a:t>
              </a:r>
            </a:p>
          </p:txBody>
        </p:sp>
        <p:sp>
          <p:nvSpPr>
            <p:cNvPr id="13" name="TextBox 13"/>
            <p:cNvSpPr txBox="1"/>
            <p:nvPr/>
          </p:nvSpPr>
          <p:spPr>
            <a:xfrm>
              <a:off x="0" y="5911937"/>
              <a:ext cx="13364700" cy="510211"/>
            </a:xfrm>
            <a:prstGeom prst="rect">
              <a:avLst/>
            </a:prstGeom>
          </p:spPr>
          <p:txBody>
            <a:bodyPr lIns="0" tIns="0" rIns="0" bIns="0" rtlCol="0" anchor="t">
              <a:spAutoFit/>
            </a:bodyPr>
            <a:lstStyle/>
            <a:p>
              <a:pPr marL="0" lvl="0" indent="0">
                <a:lnSpc>
                  <a:spcPts val="3220"/>
                </a:lnSpc>
                <a:spcBef>
                  <a:spcPct val="0"/>
                </a:spcBef>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523051"/>
            <a:ext cx="6843713" cy="5240899"/>
            <a:chOff x="0" y="0"/>
            <a:chExt cx="9124951" cy="6987865"/>
          </a:xfrm>
        </p:grpSpPr>
        <p:sp>
          <p:nvSpPr>
            <p:cNvPr id="3" name="TextBox 3"/>
            <p:cNvSpPr txBox="1"/>
            <p:nvPr/>
          </p:nvSpPr>
          <p:spPr>
            <a:xfrm>
              <a:off x="0" y="-266700"/>
              <a:ext cx="9124951" cy="3182620"/>
            </a:xfrm>
            <a:prstGeom prst="rect">
              <a:avLst/>
            </a:prstGeom>
          </p:spPr>
          <p:txBody>
            <a:bodyPr lIns="0" tIns="0" rIns="0" bIns="0" rtlCol="0" anchor="t">
              <a:spAutoFit/>
            </a:bodyPr>
            <a:lstStyle/>
            <a:p>
              <a:pPr marL="0" lvl="0" indent="0">
                <a:lnSpc>
                  <a:spcPts val="20160"/>
                </a:lnSpc>
                <a:spcBef>
                  <a:spcPct val="0"/>
                </a:spcBef>
              </a:pPr>
              <a:r>
                <a:rPr lang="en-US" sz="14400">
                  <a:solidFill>
                    <a:srgbClr val="000000"/>
                  </a:solidFill>
                  <a:latin typeface="Amatic SC Bold"/>
                </a:rPr>
                <a:t>DEVAMSIZLIK</a:t>
              </a:r>
            </a:p>
          </p:txBody>
        </p:sp>
        <p:sp>
          <p:nvSpPr>
            <p:cNvPr id="4" name="TextBox 4"/>
            <p:cNvSpPr txBox="1"/>
            <p:nvPr/>
          </p:nvSpPr>
          <p:spPr>
            <a:xfrm>
              <a:off x="0" y="3733067"/>
              <a:ext cx="9124951" cy="3254798"/>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Muli Regular"/>
                </a:rPr>
                <a:t>ORTAÖĞRETİMDE YASAL DEVAMSIZLIK SÜRESİ 10 GÜNDÜR. ÖĞRETİM YILI SONUNDA 10 GÜNÜ GEÇEN DEVAMSIZLIĞI BULUNAN ÖĞRENCİLER SINIF TEKRARI YAPARLAR.</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a:srcRect/>
          <a:stretch>
            <a:fillRect/>
          </a:stretch>
        </p:blipFill>
        <p:spPr>
          <a:xfrm rot="5902287">
            <a:off x="9334406" y="1576910"/>
            <a:ext cx="1333688" cy="1193045"/>
          </a:xfrm>
          <a:prstGeom prst="rect">
            <a:avLst/>
          </a:prstGeom>
        </p:spPr>
      </p:pic>
      <p:pic>
        <p:nvPicPr>
          <p:cNvPr id="7" name="Picture 7"/>
          <p:cNvPicPr>
            <a:picLocks noChangeAspect="1"/>
          </p:cNvPicPr>
          <p:nvPr/>
        </p:nvPicPr>
        <p:blipFill>
          <a:blip r:embed="rId4"/>
          <a:srcRect l="33478" t="16622" r="27373" b="19508"/>
          <a:stretch>
            <a:fillRect/>
          </a:stretch>
        </p:blipFill>
        <p:spPr>
          <a:xfrm rot="917131">
            <a:off x="9742052" y="1750554"/>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1759" t="26" r="-44572" b="-17"/>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7348">
            <a:off x="10875678" y="3192854"/>
            <a:ext cx="4158354" cy="3901292"/>
          </a:xfrm>
          <a:prstGeom prst="rect">
            <a:avLst/>
          </a:prstGeom>
        </p:spPr>
      </p:pic>
      <p:pic>
        <p:nvPicPr>
          <p:cNvPr id="3" name="Picture 3"/>
          <p:cNvPicPr>
            <a:picLocks noChangeAspect="1"/>
          </p:cNvPicPr>
          <p:nvPr/>
        </p:nvPicPr>
        <p:blipFill>
          <a:blip r:embed="rId3"/>
          <a:srcRect/>
          <a:stretch>
            <a:fillRect/>
          </a:stretch>
        </p:blipFill>
        <p:spPr>
          <a:xfrm>
            <a:off x="4170343" y="3134767"/>
            <a:ext cx="4215750" cy="3955140"/>
          </a:xfrm>
          <a:prstGeom prst="rect">
            <a:avLst/>
          </a:prstGeom>
        </p:spPr>
      </p:pic>
      <p:pic>
        <p:nvPicPr>
          <p:cNvPr id="4" name="Picture 4"/>
          <p:cNvPicPr>
            <a:picLocks noChangeAspect="1"/>
          </p:cNvPicPr>
          <p:nvPr/>
        </p:nvPicPr>
        <p:blipFill>
          <a:blip r:embed="rId4"/>
          <a:srcRect/>
          <a:stretch>
            <a:fillRect/>
          </a:stretch>
        </p:blipFill>
        <p:spPr>
          <a:xfrm>
            <a:off x="4093236" y="3300780"/>
            <a:ext cx="4369964" cy="3702552"/>
          </a:xfrm>
          <a:prstGeom prst="rect">
            <a:avLst/>
          </a:prstGeom>
        </p:spPr>
      </p:pic>
      <p:pic>
        <p:nvPicPr>
          <p:cNvPr id="5" name="Picture 5"/>
          <p:cNvPicPr>
            <a:picLocks noChangeAspect="1"/>
          </p:cNvPicPr>
          <p:nvPr/>
        </p:nvPicPr>
        <p:blipFill>
          <a:blip r:embed="rId4"/>
          <a:srcRect/>
          <a:stretch>
            <a:fillRect/>
          </a:stretch>
        </p:blipFill>
        <p:spPr>
          <a:xfrm rot="98487">
            <a:off x="10769873" y="3331943"/>
            <a:ext cx="4369964" cy="3702552"/>
          </a:xfrm>
          <a:prstGeom prst="rect">
            <a:avLst/>
          </a:prstGeom>
        </p:spPr>
      </p:pic>
      <p:sp>
        <p:nvSpPr>
          <p:cNvPr id="8" name="TextBox 8"/>
          <p:cNvSpPr txBox="1"/>
          <p:nvPr/>
        </p:nvSpPr>
        <p:spPr>
          <a:xfrm>
            <a:off x="3430124" y="7070499"/>
            <a:ext cx="11427751" cy="2214245"/>
          </a:xfrm>
          <a:prstGeom prst="rect">
            <a:avLst/>
          </a:prstGeom>
        </p:spPr>
        <p:txBody>
          <a:bodyPr lIns="0" tIns="0" rIns="0" bIns="0" rtlCol="0" anchor="t">
            <a:spAutoFit/>
          </a:bodyPr>
          <a:lstStyle/>
          <a:p>
            <a:pPr marL="0" lvl="0" indent="0" algn="ctr">
              <a:lnSpc>
                <a:spcPts val="4480"/>
              </a:lnSpc>
              <a:spcBef>
                <a:spcPct val="0"/>
              </a:spcBef>
            </a:pPr>
            <a:r>
              <a:rPr lang="en-US" sz="3200" dirty="0">
                <a:solidFill>
                  <a:srgbClr val="000000"/>
                </a:solidFill>
                <a:latin typeface="Muli Regular"/>
              </a:rPr>
              <a:t>12. SINIF ÖĞRENCİLERİ HAFTANIN 3 GÜNÜ İŞLETMELERDE KENDİ ALANLARIYLA İLGİLİ BİR İŞTE ÇALIŞARAK EĞİTİMLERİNE DEVAM EDERLER. HAFTANIN 2 GÜNÜ DE OKULA GELEREK DERS VE SINAVLARINA GİRERLER.</a:t>
            </a:r>
          </a:p>
        </p:txBody>
      </p:sp>
      <p:sp>
        <p:nvSpPr>
          <p:cNvPr id="9" name="TextBox 9"/>
          <p:cNvSpPr txBox="1"/>
          <p:nvPr/>
        </p:nvSpPr>
        <p:spPr>
          <a:xfrm>
            <a:off x="3756314" y="1104900"/>
            <a:ext cx="10775373"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İŞLETMELERDE MESLEKİ EĞİTİM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62007">
            <a:off x="4863159" y="1016117"/>
            <a:ext cx="8561682" cy="2708605"/>
          </a:xfrm>
          <a:prstGeom prst="rect">
            <a:avLst/>
          </a:prstGeom>
        </p:spPr>
      </p:pic>
      <p:sp>
        <p:nvSpPr>
          <p:cNvPr id="3" name="TextBox 3"/>
          <p:cNvSpPr txBox="1"/>
          <p:nvPr/>
        </p:nvSpPr>
        <p:spPr>
          <a:xfrm>
            <a:off x="5237640" y="1010250"/>
            <a:ext cx="781271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DİSİPLİN</a:t>
            </a:r>
          </a:p>
        </p:txBody>
      </p:sp>
      <p:sp>
        <p:nvSpPr>
          <p:cNvPr id="4" name="TextBox 4"/>
          <p:cNvSpPr txBox="1"/>
          <p:nvPr/>
        </p:nvSpPr>
        <p:spPr>
          <a:xfrm>
            <a:off x="2457456" y="7601681"/>
            <a:ext cx="13374433" cy="1462405"/>
          </a:xfrm>
          <a:prstGeom prst="rect">
            <a:avLst/>
          </a:prstGeom>
        </p:spPr>
        <p:txBody>
          <a:bodyPr lIns="0" tIns="0" rIns="0" bIns="0" rtlCol="0" anchor="t">
            <a:spAutoFit/>
          </a:bodyPr>
          <a:lstStyle/>
          <a:p>
            <a:pPr algn="ctr">
              <a:lnSpc>
                <a:spcPts val="3919"/>
              </a:lnSpc>
            </a:pPr>
            <a:r>
              <a:rPr lang="en-US" sz="2800">
                <a:solidFill>
                  <a:srgbClr val="F8F4E8"/>
                </a:solidFill>
                <a:latin typeface="Muli Regular"/>
              </a:rPr>
              <a:t>Öğrencilere, disiplin cezasını gerektiren davranış ve fiillerinin niteliklerine göre;</a:t>
            </a:r>
          </a:p>
          <a:p>
            <a:pPr marL="0" lvl="0" indent="0" algn="ctr">
              <a:lnSpc>
                <a:spcPts val="3919"/>
              </a:lnSpc>
              <a:spcBef>
                <a:spcPct val="0"/>
              </a:spcBef>
            </a:pPr>
            <a:r>
              <a:rPr lang="en-US" sz="2800">
                <a:solidFill>
                  <a:srgbClr val="FDBE14"/>
                </a:solidFill>
                <a:latin typeface="Muli Regular"/>
              </a:rPr>
              <a:t>a) Kınama b) Okuldan kısa süreli uzaklaştırma c) Okul değiştirme d) Örgün eğitim dışına çıkarma</a:t>
            </a:r>
            <a:r>
              <a:rPr lang="en-US" sz="2800">
                <a:solidFill>
                  <a:srgbClr val="F8F4E8"/>
                </a:solidFill>
                <a:latin typeface="Muli Regular"/>
              </a:rPr>
              <a:t> cezalarından biri verilir.</a:t>
            </a:r>
          </a:p>
        </p:txBody>
      </p:sp>
      <p:sp>
        <p:nvSpPr>
          <p:cNvPr id="5" name="TextBox 5"/>
          <p:cNvSpPr txBox="1"/>
          <p:nvPr/>
        </p:nvSpPr>
        <p:spPr>
          <a:xfrm>
            <a:off x="3503859" y="4091764"/>
            <a:ext cx="11655178" cy="2604589"/>
          </a:xfrm>
          <a:prstGeom prst="rect">
            <a:avLst/>
          </a:prstGeom>
        </p:spPr>
        <p:txBody>
          <a:bodyPr lIns="0" tIns="0" rIns="0" bIns="0" rtlCol="0" anchor="t">
            <a:spAutoFit/>
          </a:bodyPr>
          <a:lstStyle/>
          <a:p>
            <a:pPr algn="ctr">
              <a:lnSpc>
                <a:spcPts val="3501"/>
              </a:lnSpc>
            </a:pPr>
            <a:r>
              <a:rPr lang="en-US" sz="2501" spc="75">
                <a:solidFill>
                  <a:srgbClr val="F8F4E8"/>
                </a:solidFill>
                <a:latin typeface="Muli Bold"/>
              </a:rPr>
              <a:t>Tüm öğrenciler, ortaöğretim kurumları yönetmeliğinde ifade edilen "Öğrencilerin uyacakları kurallar ve öğrencilerden beklenen davranışlar" maddesine karşı sorumludur.</a:t>
            </a:r>
          </a:p>
          <a:p>
            <a:pPr marL="0" lvl="0" indent="0" algn="ctr">
              <a:lnSpc>
                <a:spcPts val="3501"/>
              </a:lnSpc>
              <a:spcBef>
                <a:spcPct val="0"/>
              </a:spcBef>
            </a:pPr>
            <a:r>
              <a:rPr lang="en-US" sz="2501" spc="75">
                <a:solidFill>
                  <a:srgbClr val="F8F4E8"/>
                </a:solidFill>
                <a:latin typeface="Muli Bold"/>
              </a:rPr>
              <a:t>Yine aynı yönetmelikte, disiplin kurulu tarafından ceza verilecek olan davranışların neler olduğu açıkça ifade edilmiştir. Bu konu hakkında, sınıf rehber öğretmenleriniz sizlere detaylı bir şekilde bilgi verecektir.</a:t>
            </a:r>
          </a:p>
        </p:txBody>
      </p:sp>
      <p:pic>
        <p:nvPicPr>
          <p:cNvPr id="6" name="Picture 6"/>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7" name="Picture 7"/>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8" name="Picture 8"/>
          <p:cNvPicPr>
            <a:picLocks noChangeAspect="1"/>
          </p:cNvPicPr>
          <p:nvPr/>
        </p:nvPicPr>
        <p:blipFill>
          <a:blip r:embed="rId5"/>
          <a:srcRect/>
          <a:stretch>
            <a:fillRect/>
          </a:stretch>
        </p:blipFill>
        <p:spPr>
          <a:xfrm rot="9640793">
            <a:off x="15560525" y="5298598"/>
            <a:ext cx="542729" cy="919879"/>
          </a:xfrm>
          <a:prstGeom prst="rect">
            <a:avLst/>
          </a:prstGeom>
        </p:spPr>
      </p:pic>
      <p:pic>
        <p:nvPicPr>
          <p:cNvPr id="9" name="Picture 9"/>
          <p:cNvPicPr>
            <a:picLocks noChangeAspect="1"/>
          </p:cNvPicPr>
          <p:nvPr/>
        </p:nvPicPr>
        <p:blipFill>
          <a:blip r:embed="rId6"/>
          <a:srcRect/>
          <a:stretch>
            <a:fillRect/>
          </a:stretch>
        </p:blipFill>
        <p:spPr>
          <a:xfrm rot="-10800000">
            <a:off x="12058295" y="490638"/>
            <a:ext cx="758759" cy="837986"/>
          </a:xfrm>
          <a:prstGeom prst="rect">
            <a:avLst/>
          </a:prstGeom>
        </p:spPr>
      </p:pic>
      <p:pic>
        <p:nvPicPr>
          <p:cNvPr id="10" name="Picture 10"/>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1" name="Picture 11"/>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2" name="Picture 12"/>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3" name="Picture 13"/>
          <p:cNvPicPr>
            <a:picLocks noChangeAspect="1"/>
          </p:cNvPicPr>
          <p:nvPr/>
        </p:nvPicPr>
        <p:blipFill>
          <a:blip r:embed="rId3"/>
          <a:srcRect/>
          <a:stretch>
            <a:fillRect/>
          </a:stretch>
        </p:blipFill>
        <p:spPr>
          <a:xfrm rot="-7948602">
            <a:off x="9002516" y="9170323"/>
            <a:ext cx="284313" cy="272941"/>
          </a:xfrm>
          <a:prstGeom prst="rect">
            <a:avLst/>
          </a:prstGeom>
        </p:spPr>
      </p:pic>
      <p:pic>
        <p:nvPicPr>
          <p:cNvPr id="14" name="Picture 14"/>
          <p:cNvPicPr>
            <a:picLocks noChangeAspect="1"/>
          </p:cNvPicPr>
          <p:nvPr/>
        </p:nvPicPr>
        <p:blipFill>
          <a:blip r:embed="rId3"/>
          <a:srcRect/>
          <a:stretch>
            <a:fillRect/>
          </a:stretch>
        </p:blipFill>
        <p:spPr>
          <a:xfrm rot="780538">
            <a:off x="4033984" y="9115863"/>
            <a:ext cx="516571" cy="495908"/>
          </a:xfrm>
          <a:prstGeom prst="rect">
            <a:avLst/>
          </a:prstGeom>
        </p:spPr>
      </p:pic>
      <p:pic>
        <p:nvPicPr>
          <p:cNvPr id="15" name="Picture 15"/>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6" name="Picture 16"/>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7" name="Picture 17"/>
          <p:cNvPicPr>
            <a:picLocks noChangeAspect="1"/>
          </p:cNvPicPr>
          <p:nvPr/>
        </p:nvPicPr>
        <p:blipFill>
          <a:blip r:embed="rId5"/>
          <a:srcRect/>
          <a:stretch>
            <a:fillRect/>
          </a:stretch>
        </p:blipFill>
        <p:spPr>
          <a:xfrm rot="-9454258">
            <a:off x="5477447" y="787607"/>
            <a:ext cx="511678" cy="867251"/>
          </a:xfrm>
          <a:prstGeom prst="rect">
            <a:avLst/>
          </a:prstGeom>
        </p:spPr>
      </p:pic>
      <p:pic>
        <p:nvPicPr>
          <p:cNvPr id="18" name="Picture 18"/>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19" name="Picture 19"/>
          <p:cNvPicPr>
            <a:picLocks noChangeAspect="1"/>
          </p:cNvPicPr>
          <p:nvPr/>
        </p:nvPicPr>
        <p:blipFill>
          <a:blip r:embed="rId5"/>
          <a:srcRect/>
          <a:stretch>
            <a:fillRect/>
          </a:stretch>
        </p:blipFill>
        <p:spPr>
          <a:xfrm rot="645912">
            <a:off x="2404677" y="4367266"/>
            <a:ext cx="489149" cy="829067"/>
          </a:xfrm>
          <a:prstGeom prst="rect">
            <a:avLst/>
          </a:prstGeom>
        </p:spPr>
      </p:pic>
      <p:pic>
        <p:nvPicPr>
          <p:cNvPr id="20" name="Picture 20"/>
          <p:cNvPicPr>
            <a:picLocks noChangeAspect="1"/>
          </p:cNvPicPr>
          <p:nvPr/>
        </p:nvPicPr>
        <p:blipFill>
          <a:blip r:embed="rId5"/>
          <a:srcRect/>
          <a:stretch>
            <a:fillRect/>
          </a:stretch>
        </p:blipFill>
        <p:spPr>
          <a:xfrm rot="9130025">
            <a:off x="12551877" y="9249379"/>
            <a:ext cx="530353" cy="898904"/>
          </a:xfrm>
          <a:prstGeom prst="rect">
            <a:avLst/>
          </a:prstGeom>
        </p:spPr>
      </p:pic>
      <p:pic>
        <p:nvPicPr>
          <p:cNvPr id="21" name="Picture 21"/>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2" name="Picture 22"/>
          <p:cNvPicPr>
            <a:picLocks noChangeAspect="1"/>
          </p:cNvPicPr>
          <p:nvPr/>
        </p:nvPicPr>
        <p:blipFill>
          <a:blip r:embed="rId7"/>
          <a:srcRect/>
          <a:stretch>
            <a:fillRect/>
          </a:stretch>
        </p:blipFill>
        <p:spPr>
          <a:xfrm rot="-10106568">
            <a:off x="16676320" y="8584997"/>
            <a:ext cx="826577" cy="1185137"/>
          </a:xfrm>
          <a:prstGeom prst="rect">
            <a:avLst/>
          </a:prstGeom>
        </p:spPr>
      </p:pic>
      <p:pic>
        <p:nvPicPr>
          <p:cNvPr id="23" name="Picture 23"/>
          <p:cNvPicPr>
            <a:picLocks noChangeAspect="1"/>
          </p:cNvPicPr>
          <p:nvPr/>
        </p:nvPicPr>
        <p:blipFill>
          <a:blip r:embed="rId7"/>
          <a:srcRect/>
          <a:stretch>
            <a:fillRect/>
          </a:stretch>
        </p:blipFill>
        <p:spPr>
          <a:xfrm rot="8380897">
            <a:off x="775479" y="1871714"/>
            <a:ext cx="927423" cy="13297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a:srcRect/>
          <a:stretch>
            <a:fillRect/>
          </a:stretch>
        </p:blipFill>
        <p:spPr>
          <a:xfrm>
            <a:off x="4767585" y="2554345"/>
            <a:ext cx="8752831" cy="5299441"/>
          </a:xfrm>
          <a:prstGeom prst="rect">
            <a:avLst/>
          </a:prstGeom>
        </p:spPr>
      </p:pic>
      <p:pic>
        <p:nvPicPr>
          <p:cNvPr id="22" name="Picture 22"/>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3" name="TextBox 23"/>
          <p:cNvSpPr txBox="1"/>
          <p:nvPr/>
        </p:nvSpPr>
        <p:spPr>
          <a:xfrm>
            <a:off x="5730735" y="3468611"/>
            <a:ext cx="6959783" cy="3747135"/>
          </a:xfrm>
          <a:prstGeom prst="rect">
            <a:avLst/>
          </a:prstGeom>
        </p:spPr>
        <p:txBody>
          <a:bodyPr lIns="0" tIns="0" rIns="0" bIns="0" rtlCol="0" anchor="t">
            <a:spAutoFit/>
          </a:bodyPr>
          <a:lstStyle/>
          <a:p>
            <a:pPr algn="ctr">
              <a:lnSpc>
                <a:spcPts val="14400"/>
              </a:lnSpc>
            </a:pPr>
            <a:r>
              <a:rPr lang="en-US" sz="14400">
                <a:solidFill>
                  <a:srgbClr val="000000"/>
                </a:solidFill>
                <a:latin typeface="Amatic SC Bold"/>
              </a:rPr>
              <a:t>OKULUMUZA</a:t>
            </a:r>
          </a:p>
          <a:p>
            <a:pPr algn="ctr">
              <a:lnSpc>
                <a:spcPts val="14400"/>
              </a:lnSpc>
            </a:pPr>
            <a:r>
              <a:rPr lang="en-US" sz="14400">
                <a:solidFill>
                  <a:srgbClr val="000000"/>
                </a:solidFill>
                <a:latin typeface="Amatic SC Bold"/>
              </a:rPr>
              <a:t>HOŞGELDINIZ!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a:srcRect/>
          <a:stretch>
            <a:fillRect/>
          </a:stretch>
        </p:blipFill>
        <p:spPr>
          <a:xfrm>
            <a:off x="3510948" y="1793509"/>
            <a:ext cx="10009468" cy="6060278"/>
          </a:xfrm>
          <a:prstGeom prst="rect">
            <a:avLst/>
          </a:prstGeom>
        </p:spPr>
      </p:pic>
      <p:pic>
        <p:nvPicPr>
          <p:cNvPr id="22" name="Picture 22"/>
          <p:cNvPicPr>
            <a:picLocks noChangeAspect="1"/>
          </p:cNvPicPr>
          <p:nvPr/>
        </p:nvPicPr>
        <p:blipFill>
          <a:blip r:embed="rId8"/>
          <a:srcRect/>
          <a:stretch>
            <a:fillRect/>
          </a:stretch>
        </p:blipFill>
        <p:spPr>
          <a:xfrm rot="5400000">
            <a:off x="5681359" y="204986"/>
            <a:ext cx="5989801" cy="9548958"/>
          </a:xfrm>
          <a:prstGeom prst="rect">
            <a:avLst/>
          </a:prstGeom>
        </p:spPr>
      </p:pic>
      <p:sp>
        <p:nvSpPr>
          <p:cNvPr id="23" name="TextBox 23"/>
          <p:cNvSpPr txBox="1"/>
          <p:nvPr/>
        </p:nvSpPr>
        <p:spPr>
          <a:xfrm>
            <a:off x="5116028" y="2513248"/>
            <a:ext cx="6799308" cy="5180086"/>
          </a:xfrm>
          <a:prstGeom prst="rect">
            <a:avLst/>
          </a:prstGeom>
        </p:spPr>
        <p:txBody>
          <a:bodyPr lIns="0" tIns="0" rIns="0" bIns="0" rtlCol="0" anchor="t">
            <a:spAutoFit/>
          </a:bodyPr>
          <a:lstStyle/>
          <a:p>
            <a:pPr algn="ctr">
              <a:lnSpc>
                <a:spcPts val="13355"/>
              </a:lnSpc>
            </a:pPr>
            <a:r>
              <a:rPr lang="en-US" sz="13355" dirty="0">
                <a:solidFill>
                  <a:srgbClr val="000000"/>
                </a:solidFill>
                <a:latin typeface="Amatic SC Bold"/>
              </a:rPr>
              <a:t>ORTAOKULDAN LİSEYE NELER DEĞİŞTİ?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2EDA80FF-0784-494F-9022-9AFE41BF59CD}"/>
              </a:ext>
            </a:extLst>
          </p:cNvPr>
          <p:cNvPicPr>
            <a:picLocks noChangeAspect="1"/>
          </p:cNvPicPr>
          <p:nvPr/>
        </p:nvPicPr>
        <p:blipFill>
          <a:blip r:embed="rId2"/>
          <a:srcRect/>
          <a:stretch>
            <a:fillRect/>
          </a:stretch>
        </p:blipFill>
        <p:spPr>
          <a:xfrm rot="10559285">
            <a:off x="2684899" y="389849"/>
            <a:ext cx="11778858" cy="9637247"/>
          </a:xfrm>
          <a:prstGeom prst="rect">
            <a:avLst/>
          </a:prstGeom>
        </p:spPr>
      </p:pic>
      <p:pic>
        <p:nvPicPr>
          <p:cNvPr id="9" name="Resim 8">
            <a:extLst>
              <a:ext uri="{FF2B5EF4-FFF2-40B4-BE49-F238E27FC236}">
                <a16:creationId xmlns:a16="http://schemas.microsoft.com/office/drawing/2014/main" id="{CD9AF469-6F0E-4CF3-9C2C-52A84B31D0DC}"/>
              </a:ext>
            </a:extLst>
          </p:cNvPr>
          <p:cNvPicPr>
            <a:picLocks noChangeAspect="1"/>
          </p:cNvPicPr>
          <p:nvPr/>
        </p:nvPicPr>
        <p:blipFill>
          <a:blip r:embed="rId3"/>
          <a:stretch>
            <a:fillRect/>
          </a:stretch>
        </p:blipFill>
        <p:spPr>
          <a:xfrm>
            <a:off x="4370418" y="2150104"/>
            <a:ext cx="9547163" cy="5986791"/>
          </a:xfrm>
          <a:prstGeom prst="rect">
            <a:avLst/>
          </a:prstGeom>
        </p:spPr>
      </p:pic>
      <p:sp>
        <p:nvSpPr>
          <p:cNvPr id="11" name="Metin kutusu 10">
            <a:extLst>
              <a:ext uri="{FF2B5EF4-FFF2-40B4-BE49-F238E27FC236}">
                <a16:creationId xmlns:a16="http://schemas.microsoft.com/office/drawing/2014/main" id="{56003402-65C3-4EDF-850F-374743B582AA}"/>
              </a:ext>
            </a:extLst>
          </p:cNvPr>
          <p:cNvSpPr txBox="1"/>
          <p:nvPr/>
        </p:nvSpPr>
        <p:spPr>
          <a:xfrm>
            <a:off x="4724400" y="3390900"/>
            <a:ext cx="9878982" cy="3170099"/>
          </a:xfrm>
          <a:prstGeom prst="rect">
            <a:avLst/>
          </a:prstGeom>
          <a:noFill/>
        </p:spPr>
        <p:txBody>
          <a:bodyPr wrap="square">
            <a:spAutoFit/>
          </a:bodyPr>
          <a:lstStyle/>
          <a:p>
            <a:pPr algn="l"/>
            <a:r>
              <a:rPr lang="tr-TR" sz="4000" b="1" i="0" dirty="0">
                <a:solidFill>
                  <a:srgbClr val="191919"/>
                </a:solidFill>
                <a:effectLst>
                  <a:outerShdw blurRad="38100" dist="38100" dir="2700000" algn="tl">
                    <a:srgbClr val="000000">
                      <a:alpha val="43137"/>
                    </a:srgbClr>
                  </a:outerShdw>
                </a:effectLst>
                <a:latin typeface="Arial" panose="020B0604020202020204" pitchFamily="34" charset="0"/>
              </a:rPr>
              <a:t>Öğretmen :85</a:t>
            </a:r>
          </a:p>
          <a:p>
            <a:pPr algn="l"/>
            <a:r>
              <a:rPr lang="tr-TR" sz="4000" b="1" i="0" dirty="0">
                <a:solidFill>
                  <a:srgbClr val="191919"/>
                </a:solidFill>
                <a:effectLst>
                  <a:outerShdw blurRad="38100" dist="38100" dir="2700000" algn="tl">
                    <a:srgbClr val="000000">
                      <a:alpha val="43137"/>
                    </a:srgbClr>
                  </a:outerShdw>
                </a:effectLst>
                <a:latin typeface="Arial" panose="020B0604020202020204" pitchFamily="34" charset="0"/>
              </a:rPr>
              <a:t> Öğrenci :1360</a:t>
            </a:r>
          </a:p>
          <a:p>
            <a:pPr algn="l"/>
            <a:r>
              <a:rPr lang="tr-TR" sz="4000" b="1" i="0" dirty="0">
                <a:solidFill>
                  <a:srgbClr val="191919"/>
                </a:solidFill>
                <a:effectLst>
                  <a:outerShdw blurRad="38100" dist="38100" dir="2700000" algn="tl">
                    <a:srgbClr val="000000">
                      <a:alpha val="43137"/>
                    </a:srgbClr>
                  </a:outerShdw>
                </a:effectLst>
                <a:latin typeface="Arial" panose="020B0604020202020204" pitchFamily="34" charset="0"/>
              </a:rPr>
              <a:t> Derslik :26</a:t>
            </a:r>
          </a:p>
          <a:p>
            <a:pPr algn="l"/>
            <a:r>
              <a:rPr lang="tr-TR" sz="4000" b="1" i="0" dirty="0">
                <a:solidFill>
                  <a:srgbClr val="191919"/>
                </a:solidFill>
                <a:effectLst>
                  <a:outerShdw blurRad="38100" dist="38100" dir="2700000" algn="tl">
                    <a:srgbClr val="000000">
                      <a:alpha val="43137"/>
                    </a:srgbClr>
                  </a:outerShdw>
                </a:effectLst>
                <a:latin typeface="Arial" panose="020B0604020202020204" pitchFamily="34" charset="0"/>
              </a:rPr>
              <a:t> Konferans Salonu :1</a:t>
            </a:r>
          </a:p>
          <a:p>
            <a:pPr algn="l"/>
            <a:r>
              <a:rPr lang="tr-TR" sz="4000" b="1" i="0" dirty="0">
                <a:solidFill>
                  <a:srgbClr val="191919"/>
                </a:solidFill>
                <a:effectLst>
                  <a:outerShdw blurRad="38100" dist="38100" dir="2700000" algn="tl">
                    <a:srgbClr val="000000">
                      <a:alpha val="43137"/>
                    </a:srgbClr>
                  </a:outerShdw>
                </a:effectLst>
                <a:latin typeface="Arial" panose="020B0604020202020204" pitchFamily="34" charset="0"/>
              </a:rPr>
              <a:t> Kütüphane :1</a:t>
            </a:r>
          </a:p>
        </p:txBody>
      </p:sp>
    </p:spTree>
    <p:extLst>
      <p:ext uri="{BB962C8B-B14F-4D97-AF65-F5344CB8AC3E}">
        <p14:creationId xmlns:p14="http://schemas.microsoft.com/office/powerpoint/2010/main" val="315863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95888" y="4265304"/>
            <a:ext cx="3046607" cy="2858271"/>
          </a:xfrm>
          <a:prstGeom prst="rect">
            <a:avLst/>
          </a:prstGeom>
        </p:spPr>
      </p:pic>
      <p:sp>
        <p:nvSpPr>
          <p:cNvPr id="3" name="TextBox 3"/>
          <p:cNvSpPr txBox="1"/>
          <p:nvPr/>
        </p:nvSpPr>
        <p:spPr>
          <a:xfrm>
            <a:off x="1413115" y="4995469"/>
            <a:ext cx="2189200" cy="1524169"/>
          </a:xfrm>
          <a:prstGeom prst="rect">
            <a:avLst/>
          </a:prstGeom>
        </p:spPr>
        <p:txBody>
          <a:bodyPr lIns="0" tIns="0" rIns="0" bIns="0" rtlCol="0" anchor="t">
            <a:spAutoFit/>
          </a:bodyPr>
          <a:lstStyle/>
          <a:p>
            <a:pPr>
              <a:lnSpc>
                <a:spcPts val="4120"/>
              </a:lnSpc>
            </a:pPr>
            <a:r>
              <a:rPr lang="en-US" sz="2943" spc="88">
                <a:solidFill>
                  <a:srgbClr val="000000"/>
                </a:solidFill>
                <a:latin typeface="Muli Bold"/>
              </a:rPr>
              <a:t>Elektrik ve</a:t>
            </a:r>
          </a:p>
          <a:p>
            <a:pPr>
              <a:lnSpc>
                <a:spcPts val="4120"/>
              </a:lnSpc>
            </a:pPr>
            <a:r>
              <a:rPr lang="en-US" sz="2943" spc="88">
                <a:solidFill>
                  <a:srgbClr val="000000"/>
                </a:solidFill>
                <a:latin typeface="Muli Bold"/>
              </a:rPr>
              <a:t>elektronik</a:t>
            </a:r>
          </a:p>
          <a:p>
            <a:pPr marL="0" lvl="0" indent="0">
              <a:lnSpc>
                <a:spcPts val="4120"/>
              </a:lnSpc>
              <a:spcBef>
                <a:spcPct val="0"/>
              </a:spcBef>
            </a:pPr>
            <a:r>
              <a:rPr lang="en-US" sz="2943" spc="88">
                <a:solidFill>
                  <a:srgbClr val="000000"/>
                </a:solidFill>
                <a:latin typeface="Muli Bold"/>
              </a:rPr>
              <a:t>teknolojisi</a:t>
            </a:r>
          </a:p>
        </p:txBody>
      </p:sp>
      <p:grpSp>
        <p:nvGrpSpPr>
          <p:cNvPr id="4" name="Group 4"/>
          <p:cNvGrpSpPr/>
          <p:nvPr/>
        </p:nvGrpSpPr>
        <p:grpSpPr>
          <a:xfrm>
            <a:off x="1028700" y="4132512"/>
            <a:ext cx="725845" cy="788511"/>
            <a:chOff x="0" y="0"/>
            <a:chExt cx="967793" cy="1051348"/>
          </a:xfrm>
        </p:grpSpPr>
        <p:pic>
          <p:nvPicPr>
            <p:cNvPr id="5" name="Picture 5"/>
            <p:cNvPicPr>
              <a:picLocks noChangeAspect="1"/>
            </p:cNvPicPr>
            <p:nvPr/>
          </p:nvPicPr>
          <p:blipFill>
            <a:blip r:embed="rId3"/>
            <a:srcRect/>
            <a:stretch>
              <a:fillRect/>
            </a:stretch>
          </p:blipFill>
          <p:spPr>
            <a:xfrm rot="5902287">
              <a:off x="14370" y="105661"/>
              <a:ext cx="939054" cy="840027"/>
            </a:xfrm>
            <a:prstGeom prst="rect">
              <a:avLst/>
            </a:prstGeom>
          </p:spPr>
        </p:pic>
        <p:pic>
          <p:nvPicPr>
            <p:cNvPr id="6" name="Picture 6"/>
            <p:cNvPicPr>
              <a:picLocks noChangeAspect="1"/>
            </p:cNvPicPr>
            <p:nvPr/>
          </p:nvPicPr>
          <p:blipFill>
            <a:blip r:embed="rId4"/>
            <a:srcRect l="24681" t="19957" r="25654" b="19187"/>
            <a:stretch>
              <a:fillRect/>
            </a:stretch>
          </p:blipFill>
          <p:spPr>
            <a:xfrm rot="489684">
              <a:off x="156648" y="173442"/>
              <a:ext cx="574907" cy="704464"/>
            </a:xfrm>
            <a:prstGeom prst="rect">
              <a:avLst/>
            </a:prstGeom>
          </p:spPr>
        </p:pic>
      </p:grpSp>
      <p:pic>
        <p:nvPicPr>
          <p:cNvPr id="7" name="Picture 7"/>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8" name="TextBox 8"/>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ALANLARIMIZ</a:t>
            </a:r>
          </a:p>
        </p:txBody>
      </p:sp>
      <p:pic>
        <p:nvPicPr>
          <p:cNvPr id="9" name="Picture 9"/>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10" name="Picture 10"/>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11" name="Picture 11"/>
          <p:cNvPicPr>
            <a:picLocks noChangeAspect="1"/>
          </p:cNvPicPr>
          <p:nvPr/>
        </p:nvPicPr>
        <p:blipFill>
          <a:blip r:embed="rId2"/>
          <a:srcRect/>
          <a:stretch>
            <a:fillRect/>
          </a:stretch>
        </p:blipFill>
        <p:spPr>
          <a:xfrm>
            <a:off x="5503667" y="4267709"/>
            <a:ext cx="3046607" cy="2858271"/>
          </a:xfrm>
          <a:prstGeom prst="rect">
            <a:avLst/>
          </a:prstGeom>
        </p:spPr>
      </p:pic>
      <p:grpSp>
        <p:nvGrpSpPr>
          <p:cNvPr id="12" name="Group 12"/>
          <p:cNvGrpSpPr/>
          <p:nvPr/>
        </p:nvGrpSpPr>
        <p:grpSpPr>
          <a:xfrm>
            <a:off x="10376038" y="4987419"/>
            <a:ext cx="2090530" cy="1185695"/>
            <a:chOff x="0" y="0"/>
            <a:chExt cx="2787374" cy="1580926"/>
          </a:xfrm>
        </p:grpSpPr>
        <p:sp>
          <p:nvSpPr>
            <p:cNvPr id="13" name="TextBox 13"/>
            <p:cNvSpPr txBox="1"/>
            <p:nvPr/>
          </p:nvSpPr>
          <p:spPr>
            <a:xfrm>
              <a:off x="0" y="-28575"/>
              <a:ext cx="2787374" cy="327834"/>
            </a:xfrm>
            <a:prstGeom prst="rect">
              <a:avLst/>
            </a:prstGeom>
          </p:spPr>
          <p:txBody>
            <a:bodyPr lIns="0" tIns="0" rIns="0" bIns="0" rtlCol="0" anchor="t">
              <a:spAutoFit/>
            </a:bodyPr>
            <a:lstStyle/>
            <a:p>
              <a:pPr marL="0" lvl="0" indent="0">
                <a:lnSpc>
                  <a:spcPts val="2105"/>
                </a:lnSpc>
                <a:spcBef>
                  <a:spcPct val="0"/>
                </a:spcBef>
              </a:pPr>
              <a:r>
                <a:rPr lang="en-US" sz="1504" u="none" spc="45">
                  <a:solidFill>
                    <a:srgbClr val="000000"/>
                  </a:solidFill>
                  <a:latin typeface="Muli Bold"/>
                </a:rPr>
                <a:t>Discussion Point</a:t>
              </a:r>
            </a:p>
          </p:txBody>
        </p:sp>
        <p:sp>
          <p:nvSpPr>
            <p:cNvPr id="14" name="TextBox 14"/>
            <p:cNvSpPr txBox="1"/>
            <p:nvPr/>
          </p:nvSpPr>
          <p:spPr>
            <a:xfrm>
              <a:off x="0" y="426390"/>
              <a:ext cx="2787374" cy="1154537"/>
            </a:xfrm>
            <a:prstGeom prst="rect">
              <a:avLst/>
            </a:prstGeom>
          </p:spPr>
          <p:txBody>
            <a:bodyPr lIns="0" tIns="0" rIns="0" bIns="0" rtlCol="0" anchor="t">
              <a:spAutoFit/>
            </a:bodyPr>
            <a:lstStyle/>
            <a:p>
              <a:pPr marL="0" lvl="0" indent="0">
                <a:lnSpc>
                  <a:spcPts val="1754"/>
                </a:lnSpc>
                <a:spcBef>
                  <a:spcPct val="0"/>
                </a:spcBef>
              </a:pPr>
              <a:r>
                <a:rPr lang="en-US" sz="1253" u="none">
                  <a:solidFill>
                    <a:srgbClr val="000000"/>
                  </a:solidFill>
                  <a:latin typeface="Muli Regular"/>
                </a:rPr>
                <a:t>Cap off a productive class with key summary points students can easily remember.</a:t>
              </a:r>
            </a:p>
          </p:txBody>
        </p:sp>
      </p:grpSp>
      <p:pic>
        <p:nvPicPr>
          <p:cNvPr id="15" name="Picture 15"/>
          <p:cNvPicPr>
            <a:picLocks noChangeAspect="1"/>
          </p:cNvPicPr>
          <p:nvPr/>
        </p:nvPicPr>
        <p:blipFill>
          <a:blip r:embed="rId2"/>
          <a:srcRect/>
          <a:stretch>
            <a:fillRect/>
          </a:stretch>
        </p:blipFill>
        <p:spPr>
          <a:xfrm>
            <a:off x="9880201" y="4063545"/>
            <a:ext cx="3046607" cy="2858271"/>
          </a:xfrm>
          <a:prstGeom prst="rect">
            <a:avLst/>
          </a:prstGeom>
        </p:spPr>
      </p:pic>
      <p:grpSp>
        <p:nvGrpSpPr>
          <p:cNvPr id="16" name="Group 16"/>
          <p:cNvGrpSpPr/>
          <p:nvPr/>
        </p:nvGrpSpPr>
        <p:grpSpPr>
          <a:xfrm>
            <a:off x="9650193" y="4132512"/>
            <a:ext cx="725845" cy="788511"/>
            <a:chOff x="0" y="0"/>
            <a:chExt cx="967793" cy="1051348"/>
          </a:xfrm>
        </p:grpSpPr>
        <p:pic>
          <p:nvPicPr>
            <p:cNvPr id="17" name="Picture 17"/>
            <p:cNvPicPr>
              <a:picLocks noChangeAspect="1"/>
            </p:cNvPicPr>
            <p:nvPr/>
          </p:nvPicPr>
          <p:blipFill>
            <a:blip r:embed="rId3"/>
            <a:srcRect/>
            <a:stretch>
              <a:fillRect/>
            </a:stretch>
          </p:blipFill>
          <p:spPr>
            <a:xfrm rot="5902287">
              <a:off x="14370" y="105661"/>
              <a:ext cx="939054" cy="840027"/>
            </a:xfrm>
            <a:prstGeom prst="rect">
              <a:avLst/>
            </a:prstGeom>
          </p:spPr>
        </p:pic>
        <p:pic>
          <p:nvPicPr>
            <p:cNvPr id="18" name="Picture 18"/>
            <p:cNvPicPr>
              <a:picLocks noChangeAspect="1"/>
            </p:cNvPicPr>
            <p:nvPr/>
          </p:nvPicPr>
          <p:blipFill>
            <a:blip r:embed="rId4"/>
            <a:srcRect l="24681" t="19957" r="25654" b="19187"/>
            <a:stretch>
              <a:fillRect/>
            </a:stretch>
          </p:blipFill>
          <p:spPr>
            <a:xfrm rot="489684">
              <a:off x="156648" y="173442"/>
              <a:ext cx="574907" cy="704464"/>
            </a:xfrm>
            <a:prstGeom prst="rect">
              <a:avLst/>
            </a:prstGeom>
          </p:spPr>
        </p:pic>
      </p:grpSp>
      <p:grpSp>
        <p:nvGrpSpPr>
          <p:cNvPr id="19" name="Group 19"/>
          <p:cNvGrpSpPr/>
          <p:nvPr/>
        </p:nvGrpSpPr>
        <p:grpSpPr>
          <a:xfrm>
            <a:off x="5380262" y="4198908"/>
            <a:ext cx="725845" cy="788511"/>
            <a:chOff x="0" y="0"/>
            <a:chExt cx="967793" cy="1051348"/>
          </a:xfrm>
        </p:grpSpPr>
        <p:pic>
          <p:nvPicPr>
            <p:cNvPr id="20" name="Picture 20"/>
            <p:cNvPicPr>
              <a:picLocks noChangeAspect="1"/>
            </p:cNvPicPr>
            <p:nvPr/>
          </p:nvPicPr>
          <p:blipFill>
            <a:blip r:embed="rId3"/>
            <a:srcRect/>
            <a:stretch>
              <a:fillRect/>
            </a:stretch>
          </p:blipFill>
          <p:spPr>
            <a:xfrm rot="5902287">
              <a:off x="14370" y="105661"/>
              <a:ext cx="939054" cy="840027"/>
            </a:xfrm>
            <a:prstGeom prst="rect">
              <a:avLst/>
            </a:prstGeom>
          </p:spPr>
        </p:pic>
        <p:pic>
          <p:nvPicPr>
            <p:cNvPr id="21" name="Picture 21"/>
            <p:cNvPicPr>
              <a:picLocks noChangeAspect="1"/>
            </p:cNvPicPr>
            <p:nvPr/>
          </p:nvPicPr>
          <p:blipFill>
            <a:blip r:embed="rId4"/>
            <a:srcRect l="24681" t="19957" r="25654" b="19187"/>
            <a:stretch>
              <a:fillRect/>
            </a:stretch>
          </p:blipFill>
          <p:spPr>
            <a:xfrm rot="489684">
              <a:off x="156648" y="173442"/>
              <a:ext cx="574907" cy="704464"/>
            </a:xfrm>
            <a:prstGeom prst="rect">
              <a:avLst/>
            </a:prstGeom>
          </p:spPr>
        </p:pic>
      </p:grpSp>
      <p:pic>
        <p:nvPicPr>
          <p:cNvPr id="22" name="Picture 22"/>
          <p:cNvPicPr>
            <a:picLocks noChangeAspect="1"/>
          </p:cNvPicPr>
          <p:nvPr/>
        </p:nvPicPr>
        <p:blipFill>
          <a:blip r:embed="rId2"/>
          <a:srcRect/>
          <a:stretch>
            <a:fillRect/>
          </a:stretch>
        </p:blipFill>
        <p:spPr>
          <a:xfrm>
            <a:off x="10279471" y="7237013"/>
            <a:ext cx="3046607" cy="2858271"/>
          </a:xfrm>
          <a:prstGeom prst="rect">
            <a:avLst/>
          </a:prstGeom>
        </p:spPr>
      </p:pic>
      <p:grpSp>
        <p:nvGrpSpPr>
          <p:cNvPr id="23" name="Group 23"/>
          <p:cNvGrpSpPr/>
          <p:nvPr/>
        </p:nvGrpSpPr>
        <p:grpSpPr>
          <a:xfrm>
            <a:off x="10379173" y="7214915"/>
            <a:ext cx="725845" cy="788511"/>
            <a:chOff x="0" y="0"/>
            <a:chExt cx="967793" cy="1051348"/>
          </a:xfrm>
        </p:grpSpPr>
        <p:pic>
          <p:nvPicPr>
            <p:cNvPr id="24" name="Picture 24"/>
            <p:cNvPicPr>
              <a:picLocks noChangeAspect="1"/>
            </p:cNvPicPr>
            <p:nvPr/>
          </p:nvPicPr>
          <p:blipFill>
            <a:blip r:embed="rId3"/>
            <a:srcRect/>
            <a:stretch>
              <a:fillRect/>
            </a:stretch>
          </p:blipFill>
          <p:spPr>
            <a:xfrm rot="5902287">
              <a:off x="14370" y="105661"/>
              <a:ext cx="939054" cy="840027"/>
            </a:xfrm>
            <a:prstGeom prst="rect">
              <a:avLst/>
            </a:prstGeom>
          </p:spPr>
        </p:pic>
        <p:pic>
          <p:nvPicPr>
            <p:cNvPr id="25" name="Picture 25"/>
            <p:cNvPicPr>
              <a:picLocks noChangeAspect="1"/>
            </p:cNvPicPr>
            <p:nvPr/>
          </p:nvPicPr>
          <p:blipFill>
            <a:blip r:embed="rId4"/>
            <a:srcRect l="24681" t="19957" r="25654" b="19187"/>
            <a:stretch>
              <a:fillRect/>
            </a:stretch>
          </p:blipFill>
          <p:spPr>
            <a:xfrm rot="489684">
              <a:off x="156648" y="173442"/>
              <a:ext cx="574907" cy="704464"/>
            </a:xfrm>
            <a:prstGeom prst="rect">
              <a:avLst/>
            </a:prstGeom>
          </p:spPr>
        </p:pic>
      </p:grpSp>
      <p:sp>
        <p:nvSpPr>
          <p:cNvPr id="26" name="TextBox 26"/>
          <p:cNvSpPr txBox="1"/>
          <p:nvPr/>
        </p:nvSpPr>
        <p:spPr>
          <a:xfrm>
            <a:off x="5932370" y="4995469"/>
            <a:ext cx="2189200" cy="1010341"/>
          </a:xfrm>
          <a:prstGeom prst="rect">
            <a:avLst/>
          </a:prstGeom>
        </p:spPr>
        <p:txBody>
          <a:bodyPr lIns="0" tIns="0" rIns="0" bIns="0" rtlCol="0" anchor="t">
            <a:spAutoFit/>
          </a:bodyPr>
          <a:lstStyle/>
          <a:p>
            <a:pPr>
              <a:lnSpc>
                <a:spcPts val="4120"/>
              </a:lnSpc>
            </a:pPr>
            <a:r>
              <a:rPr lang="tr-TR" sz="2943" spc="88" dirty="0">
                <a:solidFill>
                  <a:srgbClr val="000000"/>
                </a:solidFill>
                <a:latin typeface="Muli Bold"/>
              </a:rPr>
              <a:t>Bilişim</a:t>
            </a:r>
            <a:endParaRPr lang="en-US" sz="2943" spc="88" dirty="0">
              <a:solidFill>
                <a:srgbClr val="000000"/>
              </a:solidFill>
              <a:latin typeface="Muli Bold"/>
            </a:endParaRPr>
          </a:p>
          <a:p>
            <a:pPr marL="0" lvl="0" indent="0">
              <a:lnSpc>
                <a:spcPts val="4120"/>
              </a:lnSpc>
              <a:spcBef>
                <a:spcPct val="0"/>
              </a:spcBef>
            </a:pPr>
            <a:r>
              <a:rPr lang="en-US" sz="2943" spc="88" dirty="0" err="1">
                <a:solidFill>
                  <a:srgbClr val="000000"/>
                </a:solidFill>
                <a:latin typeface="Muli Bold"/>
              </a:rPr>
              <a:t>teknoloji</a:t>
            </a:r>
            <a:r>
              <a:rPr lang="tr-TR" sz="2943" spc="88" dirty="0">
                <a:solidFill>
                  <a:srgbClr val="000000"/>
                </a:solidFill>
                <a:latin typeface="Muli Bold"/>
              </a:rPr>
              <a:t>si</a:t>
            </a:r>
            <a:endParaRPr lang="en-US" sz="2943" spc="88" dirty="0">
              <a:solidFill>
                <a:srgbClr val="000000"/>
              </a:solidFill>
              <a:latin typeface="Muli Bold"/>
            </a:endParaRPr>
          </a:p>
        </p:txBody>
      </p:sp>
      <p:sp>
        <p:nvSpPr>
          <p:cNvPr id="27" name="TextBox 27"/>
          <p:cNvSpPr txBox="1"/>
          <p:nvPr/>
        </p:nvSpPr>
        <p:spPr>
          <a:xfrm>
            <a:off x="10058400" y="4535879"/>
            <a:ext cx="2667000" cy="1536126"/>
          </a:xfrm>
          <a:prstGeom prst="rect">
            <a:avLst/>
          </a:prstGeom>
        </p:spPr>
        <p:txBody>
          <a:bodyPr wrap="square" lIns="0" tIns="0" rIns="0" bIns="0" rtlCol="0" anchor="t">
            <a:spAutoFit/>
          </a:bodyPr>
          <a:lstStyle/>
          <a:p>
            <a:pPr>
              <a:lnSpc>
                <a:spcPts val="4120"/>
              </a:lnSpc>
            </a:pPr>
            <a:r>
              <a:rPr lang="tr-TR" sz="2943" spc="88" dirty="0">
                <a:solidFill>
                  <a:srgbClr val="000000"/>
                </a:solidFill>
                <a:latin typeface="Muli Bold"/>
              </a:rPr>
              <a:t>Tesisat </a:t>
            </a:r>
            <a:endParaRPr lang="en-US" sz="2943" spc="88" dirty="0">
              <a:solidFill>
                <a:srgbClr val="000000"/>
              </a:solidFill>
              <a:latin typeface="Muli Bold"/>
            </a:endParaRPr>
          </a:p>
          <a:p>
            <a:pPr marL="0" lvl="0" indent="0">
              <a:lnSpc>
                <a:spcPts val="4120"/>
              </a:lnSpc>
              <a:spcBef>
                <a:spcPct val="0"/>
              </a:spcBef>
            </a:pPr>
            <a:r>
              <a:rPr lang="en-US" sz="2943" spc="88" dirty="0" err="1">
                <a:solidFill>
                  <a:srgbClr val="000000"/>
                </a:solidFill>
                <a:latin typeface="Muli Bold"/>
              </a:rPr>
              <a:t>Teknolojisi</a:t>
            </a:r>
            <a:r>
              <a:rPr lang="tr-TR" sz="2943" spc="88" dirty="0">
                <a:solidFill>
                  <a:srgbClr val="000000"/>
                </a:solidFill>
                <a:latin typeface="Muli Bold"/>
              </a:rPr>
              <a:t> ve iklimlendirme</a:t>
            </a:r>
            <a:endParaRPr lang="en-US" sz="2943" spc="88" dirty="0">
              <a:solidFill>
                <a:srgbClr val="000000"/>
              </a:solidFill>
              <a:latin typeface="Muli Bold"/>
            </a:endParaRPr>
          </a:p>
        </p:txBody>
      </p:sp>
      <p:sp>
        <p:nvSpPr>
          <p:cNvPr id="28" name="TextBox 28"/>
          <p:cNvSpPr txBox="1"/>
          <p:nvPr/>
        </p:nvSpPr>
        <p:spPr>
          <a:xfrm>
            <a:off x="11136878" y="8161025"/>
            <a:ext cx="2189200" cy="1010245"/>
          </a:xfrm>
          <a:prstGeom prst="rect">
            <a:avLst/>
          </a:prstGeom>
        </p:spPr>
        <p:txBody>
          <a:bodyPr lIns="0" tIns="0" rIns="0" bIns="0" rtlCol="0" anchor="t">
            <a:spAutoFit/>
          </a:bodyPr>
          <a:lstStyle/>
          <a:p>
            <a:pPr>
              <a:lnSpc>
                <a:spcPts val="4120"/>
              </a:lnSpc>
            </a:pPr>
            <a:r>
              <a:rPr lang="tr-TR" sz="2943" spc="88" dirty="0">
                <a:solidFill>
                  <a:srgbClr val="000000"/>
                </a:solidFill>
                <a:latin typeface="Muli Bold"/>
              </a:rPr>
              <a:t>Metal</a:t>
            </a:r>
            <a:endParaRPr lang="en-US" sz="2943" spc="88" dirty="0">
              <a:solidFill>
                <a:srgbClr val="000000"/>
              </a:solidFill>
              <a:latin typeface="Muli Bold"/>
            </a:endParaRPr>
          </a:p>
          <a:p>
            <a:pPr marL="0" lvl="0" indent="0">
              <a:lnSpc>
                <a:spcPts val="4120"/>
              </a:lnSpc>
              <a:spcBef>
                <a:spcPct val="0"/>
              </a:spcBef>
            </a:pPr>
            <a:r>
              <a:rPr lang="en-US" sz="2943" spc="88" dirty="0" err="1">
                <a:solidFill>
                  <a:srgbClr val="000000"/>
                </a:solidFill>
                <a:latin typeface="Muli Bold"/>
              </a:rPr>
              <a:t>teknolojisi</a:t>
            </a:r>
            <a:endParaRPr lang="en-US" sz="2943" spc="88" dirty="0">
              <a:solidFill>
                <a:srgbClr val="000000"/>
              </a:solidFill>
              <a:latin typeface="Muli Bold"/>
            </a:endParaRPr>
          </a:p>
        </p:txBody>
      </p:sp>
      <p:pic>
        <p:nvPicPr>
          <p:cNvPr id="30" name="Resim 29">
            <a:extLst>
              <a:ext uri="{FF2B5EF4-FFF2-40B4-BE49-F238E27FC236}">
                <a16:creationId xmlns:a16="http://schemas.microsoft.com/office/drawing/2014/main" id="{DF6F8952-27C8-4D5D-92A9-A1983A0DAB05}"/>
              </a:ext>
            </a:extLst>
          </p:cNvPr>
          <p:cNvPicPr>
            <a:picLocks noChangeAspect="1"/>
          </p:cNvPicPr>
          <p:nvPr/>
        </p:nvPicPr>
        <p:blipFill>
          <a:blip r:embed="rId8"/>
          <a:stretch>
            <a:fillRect/>
          </a:stretch>
        </p:blipFill>
        <p:spPr>
          <a:xfrm>
            <a:off x="4025917" y="7295009"/>
            <a:ext cx="3048264" cy="2853175"/>
          </a:xfrm>
          <a:prstGeom prst="rect">
            <a:avLst/>
          </a:prstGeom>
        </p:spPr>
      </p:pic>
      <p:sp>
        <p:nvSpPr>
          <p:cNvPr id="32" name="TextBox 28">
            <a:extLst>
              <a:ext uri="{FF2B5EF4-FFF2-40B4-BE49-F238E27FC236}">
                <a16:creationId xmlns:a16="http://schemas.microsoft.com/office/drawing/2014/main" id="{0B786272-FB4E-4E1A-BB77-F0AEFB9E69DA}"/>
              </a:ext>
            </a:extLst>
          </p:cNvPr>
          <p:cNvSpPr txBox="1"/>
          <p:nvPr/>
        </p:nvSpPr>
        <p:spPr>
          <a:xfrm>
            <a:off x="4672537" y="8351538"/>
            <a:ext cx="2189200" cy="1010245"/>
          </a:xfrm>
          <a:prstGeom prst="rect">
            <a:avLst/>
          </a:prstGeom>
        </p:spPr>
        <p:txBody>
          <a:bodyPr lIns="0" tIns="0" rIns="0" bIns="0" rtlCol="0" anchor="t">
            <a:spAutoFit/>
          </a:bodyPr>
          <a:lstStyle/>
          <a:p>
            <a:pPr>
              <a:lnSpc>
                <a:spcPts val="4120"/>
              </a:lnSpc>
            </a:pPr>
            <a:r>
              <a:rPr lang="tr-TR" sz="2943" spc="88" dirty="0">
                <a:solidFill>
                  <a:srgbClr val="000000"/>
                </a:solidFill>
                <a:latin typeface="Muli Bold"/>
              </a:rPr>
              <a:t>İnşaat</a:t>
            </a:r>
            <a:endParaRPr lang="en-US" sz="2943" spc="88" dirty="0">
              <a:solidFill>
                <a:srgbClr val="000000"/>
              </a:solidFill>
              <a:latin typeface="Muli Bold"/>
            </a:endParaRPr>
          </a:p>
          <a:p>
            <a:pPr marL="0" lvl="0" indent="0">
              <a:lnSpc>
                <a:spcPts val="4120"/>
              </a:lnSpc>
              <a:spcBef>
                <a:spcPct val="0"/>
              </a:spcBef>
            </a:pPr>
            <a:r>
              <a:rPr lang="en-US" sz="2943" spc="88" dirty="0" err="1">
                <a:solidFill>
                  <a:srgbClr val="000000"/>
                </a:solidFill>
                <a:latin typeface="Muli Bold"/>
              </a:rPr>
              <a:t>teknolojisi</a:t>
            </a:r>
            <a:endParaRPr lang="en-US" sz="2943" spc="88" dirty="0">
              <a:solidFill>
                <a:srgbClr val="000000"/>
              </a:solidFill>
              <a:latin typeface="Muli Bold"/>
            </a:endParaRPr>
          </a:p>
        </p:txBody>
      </p:sp>
      <p:grpSp>
        <p:nvGrpSpPr>
          <p:cNvPr id="33" name="Group 23">
            <a:extLst>
              <a:ext uri="{FF2B5EF4-FFF2-40B4-BE49-F238E27FC236}">
                <a16:creationId xmlns:a16="http://schemas.microsoft.com/office/drawing/2014/main" id="{8593BA39-3661-4C68-871A-E51E2BDD90B9}"/>
              </a:ext>
            </a:extLst>
          </p:cNvPr>
          <p:cNvGrpSpPr/>
          <p:nvPr/>
        </p:nvGrpSpPr>
        <p:grpSpPr>
          <a:xfrm>
            <a:off x="3909097" y="7390663"/>
            <a:ext cx="725845" cy="788511"/>
            <a:chOff x="0" y="0"/>
            <a:chExt cx="967793" cy="1051348"/>
          </a:xfrm>
        </p:grpSpPr>
        <p:pic>
          <p:nvPicPr>
            <p:cNvPr id="34" name="Picture 24">
              <a:extLst>
                <a:ext uri="{FF2B5EF4-FFF2-40B4-BE49-F238E27FC236}">
                  <a16:creationId xmlns:a16="http://schemas.microsoft.com/office/drawing/2014/main" id="{D50801DA-21AB-4FDF-B177-C5F78B594CBA}"/>
                </a:ext>
              </a:extLst>
            </p:cNvPr>
            <p:cNvPicPr>
              <a:picLocks noChangeAspect="1"/>
            </p:cNvPicPr>
            <p:nvPr/>
          </p:nvPicPr>
          <p:blipFill>
            <a:blip r:embed="rId3"/>
            <a:srcRect/>
            <a:stretch>
              <a:fillRect/>
            </a:stretch>
          </p:blipFill>
          <p:spPr>
            <a:xfrm rot="5902287">
              <a:off x="14370" y="105661"/>
              <a:ext cx="939054" cy="840027"/>
            </a:xfrm>
            <a:prstGeom prst="rect">
              <a:avLst/>
            </a:prstGeom>
          </p:spPr>
        </p:pic>
        <p:pic>
          <p:nvPicPr>
            <p:cNvPr id="35" name="Picture 25">
              <a:extLst>
                <a:ext uri="{FF2B5EF4-FFF2-40B4-BE49-F238E27FC236}">
                  <a16:creationId xmlns:a16="http://schemas.microsoft.com/office/drawing/2014/main" id="{ED00571A-9F65-44F9-8900-093464672146}"/>
                </a:ext>
              </a:extLst>
            </p:cNvPr>
            <p:cNvPicPr>
              <a:picLocks noChangeAspect="1"/>
            </p:cNvPicPr>
            <p:nvPr/>
          </p:nvPicPr>
          <p:blipFill>
            <a:blip r:embed="rId4"/>
            <a:srcRect l="24681" t="19957" r="25654" b="19187"/>
            <a:stretch>
              <a:fillRect/>
            </a:stretch>
          </p:blipFill>
          <p:spPr>
            <a:xfrm rot="489684">
              <a:off x="156648" y="173442"/>
              <a:ext cx="574907" cy="70446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33738">
            <a:off x="4115806" y="6160277"/>
            <a:ext cx="8907755" cy="1781551"/>
          </a:xfrm>
          <a:prstGeom prst="rect">
            <a:avLst/>
          </a:prstGeom>
        </p:spPr>
      </p:pic>
      <p:pic>
        <p:nvPicPr>
          <p:cNvPr id="3" name="Picture 3"/>
          <p:cNvPicPr>
            <a:picLocks noChangeAspect="1"/>
          </p:cNvPicPr>
          <p:nvPr/>
        </p:nvPicPr>
        <p:blipFill>
          <a:blip r:embed="rId3"/>
          <a:srcRect/>
          <a:stretch>
            <a:fillRect/>
          </a:stretch>
        </p:blipFill>
        <p:spPr>
          <a:xfrm rot="297725">
            <a:off x="1006721" y="2320773"/>
            <a:ext cx="16611520" cy="5255281"/>
          </a:xfrm>
          <a:prstGeom prst="rect">
            <a:avLst/>
          </a:prstGeom>
        </p:spPr>
      </p:pic>
      <p:sp>
        <p:nvSpPr>
          <p:cNvPr id="4" name="TextBox 4"/>
          <p:cNvSpPr txBox="1"/>
          <p:nvPr/>
        </p:nvSpPr>
        <p:spPr>
          <a:xfrm>
            <a:off x="2131707" y="2962460"/>
            <a:ext cx="12875953" cy="2752677"/>
          </a:xfrm>
          <a:prstGeom prst="rect">
            <a:avLst/>
          </a:prstGeom>
        </p:spPr>
        <p:txBody>
          <a:bodyPr lIns="0" tIns="0" rIns="0" bIns="0" rtlCol="0" anchor="t">
            <a:spAutoFit/>
          </a:bodyPr>
          <a:lstStyle/>
          <a:p>
            <a:pPr algn="ctr">
              <a:lnSpc>
                <a:spcPts val="11200"/>
              </a:lnSpc>
              <a:spcBef>
                <a:spcPct val="0"/>
              </a:spcBef>
            </a:pPr>
            <a:r>
              <a:rPr lang="en-US" sz="8000" dirty="0">
                <a:solidFill>
                  <a:srgbClr val="000000"/>
                </a:solidFill>
                <a:latin typeface="Amatic SC Bold"/>
              </a:rPr>
              <a:t>REHBERLIK VE PSIKOLOJIK DANIŞMA SERVI</a:t>
            </a:r>
            <a:r>
              <a:rPr lang="tr-TR" sz="8000" dirty="0">
                <a:solidFill>
                  <a:srgbClr val="000000"/>
                </a:solidFill>
                <a:latin typeface="Amatic SC Bold"/>
              </a:rPr>
              <a:t>SİNİ</a:t>
            </a:r>
            <a:r>
              <a:rPr lang="en-US" sz="8000" dirty="0">
                <a:solidFill>
                  <a:srgbClr val="000000"/>
                </a:solidFill>
                <a:latin typeface="Amatic SC Bold"/>
              </a:rPr>
              <a:t> TANIYALIM.</a:t>
            </a:r>
          </a:p>
        </p:txBody>
      </p:sp>
      <p:pic>
        <p:nvPicPr>
          <p:cNvPr id="5" name="Picture 5"/>
          <p:cNvPicPr>
            <a:picLocks noChangeAspect="1"/>
          </p:cNvPicPr>
          <p:nvPr/>
        </p:nvPicPr>
        <p:blipFill>
          <a:blip r:embed="rId4"/>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5"/>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6"/>
          <a:srcRect/>
          <a:stretch>
            <a:fillRect/>
          </a:stretch>
        </p:blipFill>
        <p:spPr>
          <a:xfrm rot="-1159206">
            <a:off x="2256263" y="4593901"/>
            <a:ext cx="662036" cy="1122094"/>
          </a:xfrm>
          <a:prstGeom prst="rect">
            <a:avLst/>
          </a:prstGeom>
        </p:spPr>
      </p:pic>
      <p:pic>
        <p:nvPicPr>
          <p:cNvPr id="8" name="Picture 8"/>
          <p:cNvPicPr>
            <a:picLocks noChangeAspect="1"/>
          </p:cNvPicPr>
          <p:nvPr/>
        </p:nvPicPr>
        <p:blipFill>
          <a:blip r:embed="rId7"/>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5"/>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4"/>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4"/>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4"/>
          <a:srcRect/>
          <a:stretch>
            <a:fillRect/>
          </a:stretch>
        </p:blipFill>
        <p:spPr>
          <a:xfrm rot="-243703">
            <a:off x="7393027" y="2454017"/>
            <a:ext cx="437368" cy="419873"/>
          </a:xfrm>
          <a:prstGeom prst="rect">
            <a:avLst/>
          </a:prstGeom>
        </p:spPr>
      </p:pic>
      <p:pic>
        <p:nvPicPr>
          <p:cNvPr id="13" name="Picture 13"/>
          <p:cNvPicPr>
            <a:picLocks noChangeAspect="1"/>
          </p:cNvPicPr>
          <p:nvPr/>
        </p:nvPicPr>
        <p:blipFill>
          <a:blip r:embed="rId4"/>
          <a:srcRect/>
          <a:stretch>
            <a:fillRect/>
          </a:stretch>
        </p:blipFill>
        <p:spPr>
          <a:xfrm rot="2851397">
            <a:off x="9208285" y="507545"/>
            <a:ext cx="319992" cy="307192"/>
          </a:xfrm>
          <a:prstGeom prst="rect">
            <a:avLst/>
          </a:prstGeom>
        </p:spPr>
      </p:pic>
      <p:pic>
        <p:nvPicPr>
          <p:cNvPr id="14" name="Picture 14"/>
          <p:cNvPicPr>
            <a:picLocks noChangeAspect="1"/>
          </p:cNvPicPr>
          <p:nvPr/>
        </p:nvPicPr>
        <p:blipFill>
          <a:blip r:embed="rId4"/>
          <a:srcRect/>
          <a:stretch>
            <a:fillRect/>
          </a:stretch>
        </p:blipFill>
        <p:spPr>
          <a:xfrm rot="-10019461">
            <a:off x="13288030" y="1319249"/>
            <a:ext cx="516571" cy="495908"/>
          </a:xfrm>
          <a:prstGeom prst="rect">
            <a:avLst/>
          </a:prstGeom>
        </p:spPr>
      </p:pic>
      <p:pic>
        <p:nvPicPr>
          <p:cNvPr id="15" name="Picture 15"/>
          <p:cNvPicPr>
            <a:picLocks noChangeAspect="1"/>
          </p:cNvPicPr>
          <p:nvPr/>
        </p:nvPicPr>
        <p:blipFill>
          <a:blip r:embed="rId4"/>
          <a:srcRect/>
          <a:stretch>
            <a:fillRect/>
          </a:stretch>
        </p:blipFill>
        <p:spPr>
          <a:xfrm rot="-6383107">
            <a:off x="16927791" y="5017806"/>
            <a:ext cx="513645" cy="493100"/>
          </a:xfrm>
          <a:prstGeom prst="rect">
            <a:avLst/>
          </a:prstGeom>
        </p:spPr>
      </p:pic>
      <p:pic>
        <p:nvPicPr>
          <p:cNvPr id="16" name="Picture 16"/>
          <p:cNvPicPr>
            <a:picLocks noChangeAspect="1"/>
          </p:cNvPicPr>
          <p:nvPr/>
        </p:nvPicPr>
        <p:blipFill>
          <a:blip r:embed="rId4"/>
          <a:srcRect/>
          <a:stretch>
            <a:fillRect/>
          </a:stretch>
        </p:blipFill>
        <p:spPr>
          <a:xfrm rot="5756806">
            <a:off x="15020060" y="9178423"/>
            <a:ext cx="424393" cy="407417"/>
          </a:xfrm>
          <a:prstGeom prst="rect">
            <a:avLst/>
          </a:prstGeom>
        </p:spPr>
      </p:pic>
      <p:pic>
        <p:nvPicPr>
          <p:cNvPr id="17" name="Picture 17"/>
          <p:cNvPicPr>
            <a:picLocks noChangeAspect="1"/>
          </p:cNvPicPr>
          <p:nvPr/>
        </p:nvPicPr>
        <p:blipFill>
          <a:blip r:embed="rId4"/>
          <a:srcRect/>
          <a:stretch>
            <a:fillRect/>
          </a:stretch>
        </p:blipFill>
        <p:spPr>
          <a:xfrm rot="8915872">
            <a:off x="14407882" y="6383025"/>
            <a:ext cx="424393" cy="407417"/>
          </a:xfrm>
          <a:prstGeom prst="rect">
            <a:avLst/>
          </a:prstGeom>
        </p:spPr>
      </p:pic>
      <p:pic>
        <p:nvPicPr>
          <p:cNvPr id="18" name="Picture 18"/>
          <p:cNvPicPr>
            <a:picLocks noChangeAspect="1"/>
          </p:cNvPicPr>
          <p:nvPr/>
        </p:nvPicPr>
        <p:blipFill>
          <a:blip r:embed="rId4"/>
          <a:srcRect/>
          <a:stretch>
            <a:fillRect/>
          </a:stretch>
        </p:blipFill>
        <p:spPr>
          <a:xfrm rot="5756806">
            <a:off x="3356527" y="6332251"/>
            <a:ext cx="446777" cy="428906"/>
          </a:xfrm>
          <a:prstGeom prst="rect">
            <a:avLst/>
          </a:prstGeom>
        </p:spPr>
      </p:pic>
      <p:pic>
        <p:nvPicPr>
          <p:cNvPr id="19" name="Picture 19"/>
          <p:cNvPicPr>
            <a:picLocks noChangeAspect="1"/>
          </p:cNvPicPr>
          <p:nvPr/>
        </p:nvPicPr>
        <p:blipFill>
          <a:blip r:embed="rId6"/>
          <a:srcRect/>
          <a:stretch>
            <a:fillRect/>
          </a:stretch>
        </p:blipFill>
        <p:spPr>
          <a:xfrm rot="1345741">
            <a:off x="12100836" y="8176526"/>
            <a:ext cx="511678" cy="867251"/>
          </a:xfrm>
          <a:prstGeom prst="rect">
            <a:avLst/>
          </a:prstGeom>
        </p:spPr>
      </p:pic>
      <p:pic>
        <p:nvPicPr>
          <p:cNvPr id="20" name="Picture 20"/>
          <p:cNvPicPr>
            <a:picLocks noChangeAspect="1"/>
          </p:cNvPicPr>
          <p:nvPr/>
        </p:nvPicPr>
        <p:blipFill>
          <a:blip r:embed="rId7"/>
          <a:srcRect/>
          <a:stretch>
            <a:fillRect/>
          </a:stretch>
        </p:blipFill>
        <p:spPr>
          <a:xfrm rot="1800043">
            <a:off x="11671035" y="347808"/>
            <a:ext cx="567418" cy="626667"/>
          </a:xfrm>
          <a:prstGeom prst="rect">
            <a:avLst/>
          </a:prstGeom>
        </p:spPr>
      </p:pic>
      <p:pic>
        <p:nvPicPr>
          <p:cNvPr id="21" name="Picture 21"/>
          <p:cNvPicPr>
            <a:picLocks noChangeAspect="1"/>
          </p:cNvPicPr>
          <p:nvPr/>
        </p:nvPicPr>
        <p:blipFill>
          <a:blip r:embed="rId6"/>
          <a:srcRect/>
          <a:stretch>
            <a:fillRect/>
          </a:stretch>
        </p:blipFill>
        <p:spPr>
          <a:xfrm rot="-10154087">
            <a:off x="15764920" y="3775388"/>
            <a:ext cx="489149" cy="829067"/>
          </a:xfrm>
          <a:prstGeom prst="rect">
            <a:avLst/>
          </a:prstGeom>
        </p:spPr>
      </p:pic>
      <p:pic>
        <p:nvPicPr>
          <p:cNvPr id="22" name="Picture 22"/>
          <p:cNvPicPr>
            <a:picLocks noChangeAspect="1"/>
          </p:cNvPicPr>
          <p:nvPr/>
        </p:nvPicPr>
        <p:blipFill>
          <a:blip r:embed="rId6"/>
          <a:srcRect/>
          <a:stretch>
            <a:fillRect/>
          </a:stretch>
        </p:blipFill>
        <p:spPr>
          <a:xfrm rot="-1669974">
            <a:off x="6165299" y="822791"/>
            <a:ext cx="530353" cy="898904"/>
          </a:xfrm>
          <a:prstGeom prst="rect">
            <a:avLst/>
          </a:prstGeom>
        </p:spPr>
      </p:pic>
      <p:pic>
        <p:nvPicPr>
          <p:cNvPr id="23" name="Picture 23"/>
          <p:cNvPicPr>
            <a:picLocks noChangeAspect="1"/>
          </p:cNvPicPr>
          <p:nvPr/>
        </p:nvPicPr>
        <p:blipFill>
          <a:blip r:embed="rId4"/>
          <a:srcRect/>
          <a:stretch>
            <a:fillRect/>
          </a:stretch>
        </p:blipFill>
        <p:spPr>
          <a:xfrm rot="-1839255">
            <a:off x="8938249" y="9486280"/>
            <a:ext cx="554415" cy="532238"/>
          </a:xfrm>
          <a:prstGeom prst="rect">
            <a:avLst/>
          </a:prstGeom>
        </p:spPr>
      </p:pic>
      <p:pic>
        <p:nvPicPr>
          <p:cNvPr id="24" name="Picture 24"/>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25" name="Picture 25"/>
          <p:cNvPicPr>
            <a:picLocks noChangeAspect="1"/>
          </p:cNvPicPr>
          <p:nvPr/>
        </p:nvPicPr>
        <p:blipFill>
          <a:blip r:embed="rId8"/>
          <a:srcRect/>
          <a:stretch>
            <a:fillRect/>
          </a:stretch>
        </p:blipFill>
        <p:spPr>
          <a:xfrm rot="-2011406">
            <a:off x="10044564" y="1829281"/>
            <a:ext cx="716911" cy="1027900"/>
          </a:xfrm>
          <a:prstGeom prst="rect">
            <a:avLst/>
          </a:prstGeom>
        </p:spPr>
      </p:pic>
      <p:pic>
        <p:nvPicPr>
          <p:cNvPr id="26" name="Picture 26"/>
          <p:cNvPicPr>
            <a:picLocks noChangeAspect="1"/>
          </p:cNvPicPr>
          <p:nvPr/>
        </p:nvPicPr>
        <p:blipFill>
          <a:blip r:embed="rId8"/>
          <a:srcRect/>
          <a:stretch>
            <a:fillRect/>
          </a:stretch>
        </p:blipFill>
        <p:spPr>
          <a:xfrm rot="-2419102">
            <a:off x="16011837" y="6705132"/>
            <a:ext cx="927423" cy="13297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464122" y="245293"/>
            <a:ext cx="5173977" cy="12481087"/>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pic>
        <p:nvPicPr>
          <p:cNvPr id="8" name="Picture 8"/>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9" name="Picture 9"/>
          <p:cNvPicPr>
            <a:picLocks noChangeAspect="1"/>
          </p:cNvPicPr>
          <p:nvPr/>
        </p:nvPicPr>
        <p:blipFill>
          <a:blip r:embed="rId7"/>
          <a:srcRect/>
          <a:stretch>
            <a:fillRect/>
          </a:stretch>
        </p:blipFill>
        <p:spPr>
          <a:xfrm rot="4810274">
            <a:off x="1020104" y="8204565"/>
            <a:ext cx="1675438" cy="2107469"/>
          </a:xfrm>
          <a:prstGeom prst="rect">
            <a:avLst/>
          </a:prstGeom>
        </p:spPr>
      </p:pic>
      <p:pic>
        <p:nvPicPr>
          <p:cNvPr id="10" name="Picture 10"/>
          <p:cNvPicPr>
            <a:picLocks noChangeAspect="1"/>
          </p:cNvPicPr>
          <p:nvPr/>
        </p:nvPicPr>
        <p:blipFill>
          <a:blip r:embed="rId6"/>
          <a:srcRect/>
          <a:stretch>
            <a:fillRect/>
          </a:stretch>
        </p:blipFill>
        <p:spPr>
          <a:xfrm rot="2851397">
            <a:off x="10850024" y="2008572"/>
            <a:ext cx="319992" cy="307192"/>
          </a:xfrm>
          <a:prstGeom prst="rect">
            <a:avLst/>
          </a:prstGeom>
        </p:spPr>
      </p:pic>
      <p:pic>
        <p:nvPicPr>
          <p:cNvPr id="11" name="Picture 11"/>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2" name="Picture 12"/>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3" name="Picture 13"/>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4" name="Picture 14"/>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6" name="Picture 16"/>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7" name="Picture 17"/>
          <p:cNvPicPr>
            <a:picLocks noChangeAspect="1"/>
          </p:cNvPicPr>
          <p:nvPr/>
        </p:nvPicPr>
        <p:blipFill>
          <a:blip r:embed="rId10"/>
          <a:srcRect/>
          <a:stretch>
            <a:fillRect/>
          </a:stretch>
        </p:blipFill>
        <p:spPr>
          <a:xfrm rot="-2419102">
            <a:off x="16795589" y="5492859"/>
            <a:ext cx="927423" cy="1329729"/>
          </a:xfrm>
          <a:prstGeom prst="rect">
            <a:avLst/>
          </a:prstGeom>
        </p:spPr>
      </p:pic>
      <p:sp>
        <p:nvSpPr>
          <p:cNvPr id="18" name="TextBox 18"/>
          <p:cNvSpPr txBox="1"/>
          <p:nvPr/>
        </p:nvSpPr>
        <p:spPr>
          <a:xfrm>
            <a:off x="1284755" y="4273725"/>
            <a:ext cx="9797724" cy="3567430"/>
          </a:xfrm>
          <a:prstGeom prst="rect">
            <a:avLst/>
          </a:prstGeom>
        </p:spPr>
        <p:txBody>
          <a:bodyPr lIns="0" tIns="0" rIns="0" bIns="0" rtlCol="0" anchor="t">
            <a:spAutoFit/>
          </a:bodyPr>
          <a:lstStyle/>
          <a:p>
            <a:pPr algn="ctr">
              <a:lnSpc>
                <a:spcPts val="3919"/>
              </a:lnSpc>
            </a:pPr>
            <a:endParaRPr dirty="0"/>
          </a:p>
          <a:p>
            <a:pPr algn="just">
              <a:lnSpc>
                <a:spcPts val="4928"/>
              </a:lnSpc>
            </a:pPr>
            <a:r>
              <a:rPr lang="en-US" sz="2800" dirty="0">
                <a:solidFill>
                  <a:srgbClr val="000000"/>
                </a:solidFill>
                <a:latin typeface="Muli Regular"/>
              </a:rPr>
              <a:t>• </a:t>
            </a:r>
            <a:r>
              <a:rPr lang="en-US" sz="2800" dirty="0" err="1">
                <a:solidFill>
                  <a:srgbClr val="000000"/>
                </a:solidFill>
                <a:latin typeface="Muli Regular"/>
              </a:rPr>
              <a:t>Bireyi</a:t>
            </a:r>
            <a:r>
              <a:rPr lang="en-US" sz="2800" dirty="0">
                <a:solidFill>
                  <a:srgbClr val="000000"/>
                </a:solidFill>
                <a:latin typeface="Muli Regular"/>
              </a:rPr>
              <a:t> </a:t>
            </a:r>
            <a:r>
              <a:rPr lang="en-US" sz="2800" dirty="0" err="1">
                <a:solidFill>
                  <a:srgbClr val="000000"/>
                </a:solidFill>
                <a:latin typeface="Muli Regular"/>
              </a:rPr>
              <a:t>tanımak</a:t>
            </a:r>
            <a:r>
              <a:rPr lang="en-US" sz="2800" dirty="0">
                <a:solidFill>
                  <a:srgbClr val="000000"/>
                </a:solidFill>
                <a:latin typeface="Muli Regular"/>
              </a:rPr>
              <a:t>, </a:t>
            </a:r>
            <a:r>
              <a:rPr lang="en-US" sz="2800" dirty="0" err="1">
                <a:solidFill>
                  <a:srgbClr val="000000"/>
                </a:solidFill>
                <a:latin typeface="Muli Regular"/>
              </a:rPr>
              <a:t>onu</a:t>
            </a:r>
            <a:r>
              <a:rPr lang="en-US" sz="2800" dirty="0">
                <a:solidFill>
                  <a:srgbClr val="000000"/>
                </a:solidFill>
                <a:latin typeface="Muli Regular"/>
              </a:rPr>
              <a:t> </a:t>
            </a:r>
            <a:r>
              <a:rPr lang="en-US" sz="2800" dirty="0" err="1">
                <a:solidFill>
                  <a:srgbClr val="000000"/>
                </a:solidFill>
                <a:latin typeface="Muli Regular"/>
              </a:rPr>
              <a:t>kendisine</a:t>
            </a:r>
            <a:r>
              <a:rPr lang="en-US" sz="2800" dirty="0">
                <a:solidFill>
                  <a:srgbClr val="000000"/>
                </a:solidFill>
                <a:latin typeface="Muli Regular"/>
              </a:rPr>
              <a:t>  </a:t>
            </a:r>
            <a:r>
              <a:rPr lang="en-US" sz="2800" dirty="0" err="1">
                <a:solidFill>
                  <a:srgbClr val="000000"/>
                </a:solidFill>
                <a:latin typeface="Muli Regular"/>
              </a:rPr>
              <a:t>tanıtmak</a:t>
            </a:r>
            <a:r>
              <a:rPr lang="en-US" sz="2800" dirty="0">
                <a:solidFill>
                  <a:srgbClr val="000000"/>
                </a:solidFill>
                <a:latin typeface="Muli Regular"/>
              </a:rPr>
              <a:t>, </a:t>
            </a:r>
            <a:r>
              <a:rPr lang="en-US" sz="2800" dirty="0" err="1">
                <a:solidFill>
                  <a:srgbClr val="000000"/>
                </a:solidFill>
                <a:latin typeface="Muli Regular"/>
              </a:rPr>
              <a:t>problemlerini</a:t>
            </a:r>
            <a:r>
              <a:rPr lang="en-US" sz="2800" dirty="0">
                <a:solidFill>
                  <a:srgbClr val="000000"/>
                </a:solidFill>
                <a:latin typeface="Muli Regular"/>
              </a:rPr>
              <a:t> </a:t>
            </a:r>
            <a:r>
              <a:rPr lang="en-US" sz="2800" dirty="0" err="1">
                <a:solidFill>
                  <a:srgbClr val="000000"/>
                </a:solidFill>
                <a:latin typeface="Muli Regular"/>
              </a:rPr>
              <a:t>çözmesi</a:t>
            </a:r>
            <a:r>
              <a:rPr lang="en-US" sz="2800" dirty="0">
                <a:solidFill>
                  <a:srgbClr val="000000"/>
                </a:solidFill>
                <a:latin typeface="Muli Regular"/>
              </a:rPr>
              <a:t>, </a:t>
            </a:r>
            <a:r>
              <a:rPr lang="en-US" sz="2800" dirty="0" err="1">
                <a:solidFill>
                  <a:srgbClr val="000000"/>
                </a:solidFill>
                <a:latin typeface="Muli Regular"/>
              </a:rPr>
              <a:t>gerçekçi</a:t>
            </a:r>
            <a:r>
              <a:rPr lang="en-US" sz="2800" dirty="0">
                <a:solidFill>
                  <a:srgbClr val="000000"/>
                </a:solidFill>
                <a:latin typeface="Muli Regular"/>
              </a:rPr>
              <a:t> </a:t>
            </a:r>
            <a:r>
              <a:rPr lang="en-US" sz="2800" dirty="0" err="1">
                <a:solidFill>
                  <a:srgbClr val="000000"/>
                </a:solidFill>
                <a:latin typeface="Muli Regular"/>
              </a:rPr>
              <a:t>kararlar</a:t>
            </a:r>
            <a:r>
              <a:rPr lang="en-US" sz="2800" dirty="0">
                <a:solidFill>
                  <a:srgbClr val="000000"/>
                </a:solidFill>
                <a:latin typeface="Muli Regular"/>
              </a:rPr>
              <a:t> </a:t>
            </a:r>
            <a:r>
              <a:rPr lang="en-US" sz="2800" dirty="0" err="1">
                <a:solidFill>
                  <a:srgbClr val="000000"/>
                </a:solidFill>
                <a:latin typeface="Muli Regular"/>
              </a:rPr>
              <a:t>alması</a:t>
            </a:r>
            <a:r>
              <a:rPr lang="en-US" sz="2800" dirty="0">
                <a:solidFill>
                  <a:srgbClr val="000000"/>
                </a:solidFill>
                <a:latin typeface="Muli Regular"/>
              </a:rPr>
              <a:t>, </a:t>
            </a:r>
            <a:r>
              <a:rPr lang="en-US" sz="2800" dirty="0" err="1">
                <a:solidFill>
                  <a:srgbClr val="000000"/>
                </a:solidFill>
                <a:latin typeface="Muli Regular"/>
              </a:rPr>
              <a:t>kapasitesini</a:t>
            </a:r>
            <a:r>
              <a:rPr lang="en-US" sz="2800" dirty="0">
                <a:solidFill>
                  <a:srgbClr val="000000"/>
                </a:solidFill>
                <a:latin typeface="Muli Regular"/>
              </a:rPr>
              <a:t>  </a:t>
            </a:r>
            <a:r>
              <a:rPr lang="en-US" sz="2800" dirty="0" err="1">
                <a:solidFill>
                  <a:srgbClr val="000000"/>
                </a:solidFill>
                <a:latin typeface="Muli Regular"/>
              </a:rPr>
              <a:t>geliştirmesi</a:t>
            </a:r>
            <a:r>
              <a:rPr lang="en-US" sz="2800" dirty="0">
                <a:solidFill>
                  <a:srgbClr val="000000"/>
                </a:solidFill>
                <a:latin typeface="Muli Regular"/>
              </a:rPr>
              <a:t>, </a:t>
            </a:r>
            <a:r>
              <a:rPr lang="en-US" sz="2800" dirty="0" err="1">
                <a:solidFill>
                  <a:srgbClr val="000000"/>
                </a:solidFill>
                <a:latin typeface="Muli Regular"/>
              </a:rPr>
              <a:t>çevresi</a:t>
            </a:r>
            <a:r>
              <a:rPr lang="en-US" sz="2800" dirty="0">
                <a:solidFill>
                  <a:srgbClr val="000000"/>
                </a:solidFill>
                <a:latin typeface="Muli Regular"/>
              </a:rPr>
              <a:t> </a:t>
            </a:r>
            <a:r>
              <a:rPr lang="en-US" sz="2800" dirty="0" err="1">
                <a:solidFill>
                  <a:srgbClr val="000000"/>
                </a:solidFill>
                <a:latin typeface="Muli Regular"/>
              </a:rPr>
              <a:t>ile</a:t>
            </a:r>
            <a:r>
              <a:rPr lang="en-US" sz="2800" dirty="0">
                <a:solidFill>
                  <a:srgbClr val="000000"/>
                </a:solidFill>
                <a:latin typeface="Muli Regular"/>
              </a:rPr>
              <a:t> </a:t>
            </a:r>
            <a:r>
              <a:rPr lang="en-US" sz="2800" dirty="0" err="1">
                <a:solidFill>
                  <a:srgbClr val="000000"/>
                </a:solidFill>
                <a:latin typeface="Muli Regular"/>
              </a:rPr>
              <a:t>dengeli</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sağlıklı</a:t>
            </a:r>
            <a:r>
              <a:rPr lang="en-US" sz="2800" dirty="0">
                <a:solidFill>
                  <a:srgbClr val="000000"/>
                </a:solidFill>
                <a:latin typeface="Muli Regular"/>
              </a:rPr>
              <a:t> </a:t>
            </a:r>
            <a:r>
              <a:rPr lang="en-US" sz="2800" dirty="0" err="1">
                <a:solidFill>
                  <a:srgbClr val="000000"/>
                </a:solidFill>
                <a:latin typeface="Muli Regular"/>
              </a:rPr>
              <a:t>bir</a:t>
            </a:r>
            <a:r>
              <a:rPr lang="en-US" sz="2800" dirty="0">
                <a:solidFill>
                  <a:srgbClr val="000000"/>
                </a:solidFill>
                <a:latin typeface="Muli Regular"/>
              </a:rPr>
              <a:t> </a:t>
            </a:r>
            <a:r>
              <a:rPr lang="en-US" sz="2800" dirty="0" err="1">
                <a:solidFill>
                  <a:srgbClr val="000000"/>
                </a:solidFill>
                <a:latin typeface="Muli Regular"/>
              </a:rPr>
              <a:t>şekilde</a:t>
            </a:r>
            <a:r>
              <a:rPr lang="en-US" sz="2800" dirty="0">
                <a:solidFill>
                  <a:srgbClr val="000000"/>
                </a:solidFill>
                <a:latin typeface="Muli Regular"/>
              </a:rPr>
              <a:t> </a:t>
            </a:r>
            <a:r>
              <a:rPr lang="en-US" sz="2800" dirty="0" err="1">
                <a:solidFill>
                  <a:srgbClr val="000000"/>
                </a:solidFill>
                <a:latin typeface="Muli Regular"/>
              </a:rPr>
              <a:t>uyum</a:t>
            </a:r>
            <a:r>
              <a:rPr lang="en-US" sz="2800" dirty="0">
                <a:solidFill>
                  <a:srgbClr val="000000"/>
                </a:solidFill>
                <a:latin typeface="Muli Regular"/>
              </a:rPr>
              <a:t> </a:t>
            </a:r>
            <a:r>
              <a:rPr lang="en-US" sz="2800" dirty="0" err="1">
                <a:solidFill>
                  <a:srgbClr val="000000"/>
                </a:solidFill>
                <a:latin typeface="Muli Regular"/>
              </a:rPr>
              <a:t>sağlaması</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böylece</a:t>
            </a:r>
            <a:r>
              <a:rPr lang="en-US" sz="2800" dirty="0">
                <a:solidFill>
                  <a:srgbClr val="000000"/>
                </a:solidFill>
                <a:latin typeface="Muli Regular"/>
              </a:rPr>
              <a:t> </a:t>
            </a:r>
            <a:r>
              <a:rPr lang="en-US" sz="2800" dirty="0" err="1">
                <a:solidFill>
                  <a:srgbClr val="000000"/>
                </a:solidFill>
                <a:latin typeface="Muli Regular"/>
              </a:rPr>
              <a:t>kendini</a:t>
            </a:r>
            <a:r>
              <a:rPr lang="en-US" sz="2800" dirty="0">
                <a:solidFill>
                  <a:srgbClr val="000000"/>
                </a:solidFill>
                <a:latin typeface="Muli Regular"/>
              </a:rPr>
              <a:t> </a:t>
            </a:r>
            <a:r>
              <a:rPr lang="en-US" sz="2800" dirty="0" err="1">
                <a:solidFill>
                  <a:srgbClr val="000000"/>
                </a:solidFill>
                <a:latin typeface="Muli Regular"/>
              </a:rPr>
              <a:t>gerçekleştirmesi</a:t>
            </a:r>
            <a:r>
              <a:rPr lang="en-US" sz="2800" dirty="0">
                <a:solidFill>
                  <a:srgbClr val="000000"/>
                </a:solidFill>
                <a:latin typeface="Muli Regular"/>
              </a:rPr>
              <a:t> </a:t>
            </a:r>
            <a:r>
              <a:rPr lang="en-US" sz="2800" dirty="0" err="1">
                <a:solidFill>
                  <a:srgbClr val="000000"/>
                </a:solidFill>
                <a:latin typeface="Muli Regular"/>
              </a:rPr>
              <a:t>için</a:t>
            </a:r>
            <a:r>
              <a:rPr lang="en-US" sz="2800" dirty="0">
                <a:solidFill>
                  <a:srgbClr val="000000"/>
                </a:solidFill>
                <a:latin typeface="Muli Regular"/>
              </a:rPr>
              <a:t> </a:t>
            </a:r>
            <a:r>
              <a:rPr lang="en-US" sz="2800" dirty="0" err="1">
                <a:solidFill>
                  <a:srgbClr val="000000"/>
                </a:solidFill>
                <a:latin typeface="Muli Regular"/>
              </a:rPr>
              <a:t>bireye</a:t>
            </a:r>
            <a:r>
              <a:rPr lang="en-US" sz="2800" dirty="0">
                <a:solidFill>
                  <a:srgbClr val="000000"/>
                </a:solidFill>
                <a:latin typeface="Muli Regular"/>
              </a:rPr>
              <a:t>, </a:t>
            </a:r>
            <a:r>
              <a:rPr lang="en-US" sz="2800" dirty="0" err="1">
                <a:solidFill>
                  <a:srgbClr val="000000"/>
                </a:solidFill>
                <a:latin typeface="Muli Regular"/>
              </a:rPr>
              <a:t>sistemli</a:t>
            </a:r>
            <a:r>
              <a:rPr lang="en-US" sz="2800" dirty="0">
                <a:solidFill>
                  <a:srgbClr val="000000"/>
                </a:solidFill>
                <a:latin typeface="Muli Regular"/>
              </a:rPr>
              <a:t>, </a:t>
            </a:r>
            <a:r>
              <a:rPr lang="en-US" sz="2800" dirty="0" err="1">
                <a:solidFill>
                  <a:srgbClr val="000000"/>
                </a:solidFill>
                <a:latin typeface="Muli Regular"/>
              </a:rPr>
              <a:t>bilimsel</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profesyonel</a:t>
            </a:r>
            <a:r>
              <a:rPr lang="en-US" sz="2800" dirty="0">
                <a:solidFill>
                  <a:srgbClr val="000000"/>
                </a:solidFill>
                <a:latin typeface="Muli Regular"/>
              </a:rPr>
              <a:t> </a:t>
            </a:r>
            <a:r>
              <a:rPr lang="en-US" sz="2800" dirty="0" err="1">
                <a:solidFill>
                  <a:srgbClr val="000000"/>
                </a:solidFill>
                <a:latin typeface="Muli Regular"/>
              </a:rPr>
              <a:t>bir</a:t>
            </a:r>
            <a:r>
              <a:rPr lang="en-US" sz="2800" dirty="0">
                <a:solidFill>
                  <a:srgbClr val="000000"/>
                </a:solidFill>
                <a:latin typeface="Muli Regular"/>
              </a:rPr>
              <a:t> </a:t>
            </a:r>
            <a:r>
              <a:rPr lang="en-US" sz="2800" dirty="0" err="1">
                <a:solidFill>
                  <a:srgbClr val="000000"/>
                </a:solidFill>
                <a:latin typeface="Muli Regular"/>
              </a:rPr>
              <a:t>yardım</a:t>
            </a:r>
            <a:r>
              <a:rPr lang="en-US" sz="2800" dirty="0">
                <a:solidFill>
                  <a:srgbClr val="000000"/>
                </a:solidFill>
                <a:latin typeface="Muli Regular"/>
              </a:rPr>
              <a:t> </a:t>
            </a:r>
            <a:r>
              <a:rPr lang="en-US" sz="2800" dirty="0" err="1">
                <a:solidFill>
                  <a:srgbClr val="000000"/>
                </a:solidFill>
                <a:latin typeface="Muli Regular"/>
              </a:rPr>
              <a:t>sunan</a:t>
            </a:r>
            <a:r>
              <a:rPr lang="en-US" sz="2800" dirty="0">
                <a:solidFill>
                  <a:srgbClr val="000000"/>
                </a:solidFill>
                <a:latin typeface="Muli Regular"/>
              </a:rPr>
              <a:t> </a:t>
            </a:r>
            <a:r>
              <a:rPr lang="en-US" sz="2800" dirty="0" err="1">
                <a:solidFill>
                  <a:srgbClr val="000000"/>
                </a:solidFill>
                <a:latin typeface="Muli Regular"/>
              </a:rPr>
              <a:t>kişidir</a:t>
            </a:r>
            <a:r>
              <a:rPr lang="en-US" sz="2800" dirty="0">
                <a:solidFill>
                  <a:srgbClr val="000000"/>
                </a:solidFill>
                <a:latin typeface="Muli Regular"/>
              </a:rPr>
              <a:t>.</a:t>
            </a:r>
          </a:p>
        </p:txBody>
      </p:sp>
      <p:sp>
        <p:nvSpPr>
          <p:cNvPr id="19" name="TextBox 19"/>
          <p:cNvSpPr txBox="1"/>
          <p:nvPr/>
        </p:nvSpPr>
        <p:spPr>
          <a:xfrm>
            <a:off x="1443073" y="3111358"/>
            <a:ext cx="9481088" cy="900430"/>
          </a:xfrm>
          <a:prstGeom prst="rect">
            <a:avLst/>
          </a:prstGeom>
        </p:spPr>
        <p:txBody>
          <a:bodyPr lIns="0" tIns="0" rIns="0" bIns="0" rtlCol="0" anchor="t">
            <a:spAutoFit/>
          </a:bodyPr>
          <a:lstStyle/>
          <a:p>
            <a:pPr algn="ctr">
              <a:lnSpc>
                <a:spcPts val="7040"/>
              </a:lnSpc>
            </a:pPr>
            <a:r>
              <a:rPr lang="en-US" sz="6400">
                <a:solidFill>
                  <a:srgbClr val="000000"/>
                </a:solidFill>
                <a:latin typeface="Amatic SC Bold"/>
              </a:rPr>
              <a:t>PSIKOLOJIK DANIŞMAN/REHBER ÖĞRETMEN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97533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450351"/>
            <a:ext cx="4861392" cy="4560869"/>
          </a:xfrm>
          <a:prstGeom prst="rect">
            <a:avLst/>
          </a:prstGeom>
        </p:spPr>
      </p:pic>
      <p:grpSp>
        <p:nvGrpSpPr>
          <p:cNvPr id="5" name="Group 5"/>
          <p:cNvGrpSpPr/>
          <p:nvPr/>
        </p:nvGrpSpPr>
        <p:grpSpPr>
          <a:xfrm>
            <a:off x="2186912" y="5074734"/>
            <a:ext cx="3335805" cy="3494214"/>
            <a:chOff x="0" y="0"/>
            <a:chExt cx="4447740" cy="465895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EĞİTSEL REHBERLİK</a:t>
              </a:r>
            </a:p>
          </p:txBody>
        </p:sp>
        <p:sp>
          <p:nvSpPr>
            <p:cNvPr id="7" name="TextBox 7"/>
            <p:cNvSpPr txBox="1"/>
            <p:nvPr/>
          </p:nvSpPr>
          <p:spPr>
            <a:xfrm>
              <a:off x="0" y="558377"/>
              <a:ext cx="4447740" cy="4100576"/>
            </a:xfrm>
            <a:prstGeom prst="rect">
              <a:avLst/>
            </a:prstGeom>
          </p:spPr>
          <p:txBody>
            <a:bodyPr lIns="0" tIns="0" rIns="0" bIns="0" rtlCol="0" anchor="t">
              <a:spAutoFit/>
            </a:bodyPr>
            <a:lstStyle/>
            <a:p>
              <a:pPr>
                <a:lnSpc>
                  <a:spcPts val="4464"/>
                </a:lnSpc>
              </a:pPr>
              <a:r>
                <a:rPr lang="en-US" sz="2400">
                  <a:solidFill>
                    <a:srgbClr val="000000"/>
                  </a:solidFill>
                  <a:latin typeface="Muli Regular"/>
                </a:rPr>
                <a:t>Verimli ders çalışma</a:t>
              </a:r>
            </a:p>
            <a:p>
              <a:pPr>
                <a:lnSpc>
                  <a:spcPts val="4464"/>
                </a:lnSpc>
              </a:pPr>
              <a:r>
                <a:rPr lang="en-US" sz="2400">
                  <a:solidFill>
                    <a:srgbClr val="000000"/>
                  </a:solidFill>
                  <a:latin typeface="Muli Regular"/>
                </a:rPr>
                <a:t>Motivasyon</a:t>
              </a:r>
            </a:p>
            <a:p>
              <a:pPr>
                <a:lnSpc>
                  <a:spcPts val="4464"/>
                </a:lnSpc>
              </a:pPr>
              <a:r>
                <a:rPr lang="en-US" sz="2400">
                  <a:solidFill>
                    <a:srgbClr val="000000"/>
                  </a:solidFill>
                  <a:latin typeface="Muli Regular"/>
                </a:rPr>
                <a:t>Test çözme teknikleri</a:t>
              </a:r>
            </a:p>
            <a:p>
              <a:pPr>
                <a:lnSpc>
                  <a:spcPts val="4464"/>
                </a:lnSpc>
              </a:pPr>
              <a:r>
                <a:rPr lang="en-US" sz="2400">
                  <a:solidFill>
                    <a:srgbClr val="000000"/>
                  </a:solidFill>
                  <a:latin typeface="Muli Regular"/>
                </a:rPr>
                <a:t>Sınav kaygısı</a:t>
              </a:r>
            </a:p>
            <a:p>
              <a:pPr>
                <a:lnSpc>
                  <a:spcPts val="4464"/>
                </a:lnSpc>
              </a:pPr>
              <a:r>
                <a:rPr lang="en-US" sz="2400">
                  <a:solidFill>
                    <a:srgbClr val="000000"/>
                  </a:solidFill>
                  <a:latin typeface="Muli Regular"/>
                </a:rPr>
                <a:t>Öğrenme stilleri</a:t>
              </a:r>
            </a:p>
            <a:p>
              <a:pPr marL="0" lvl="0" indent="0">
                <a:lnSpc>
                  <a:spcPts val="2800"/>
                </a:lnSpc>
                <a:spcBef>
                  <a:spcPct val="0"/>
                </a:spcBef>
              </a:pPr>
              <a:endParaRPr lang="en-US" sz="2400">
                <a:solidFill>
                  <a:srgbClr val="000000"/>
                </a:solidFill>
                <a:latin typeface="Muli Regular"/>
              </a:endParaRPr>
            </a:p>
          </p:txBody>
        </p:sp>
      </p:grpSp>
      <p:grpSp>
        <p:nvGrpSpPr>
          <p:cNvPr id="8" name="Group 8"/>
          <p:cNvGrpSpPr/>
          <p:nvPr/>
        </p:nvGrpSpPr>
        <p:grpSpPr>
          <a:xfrm>
            <a:off x="7412896" y="5074734"/>
            <a:ext cx="4036303" cy="3141790"/>
            <a:chOff x="0" y="0"/>
            <a:chExt cx="5381737" cy="4189053"/>
          </a:xfrm>
        </p:grpSpPr>
        <p:sp>
          <p:nvSpPr>
            <p:cNvPr id="9" name="TextBox 9"/>
            <p:cNvSpPr txBox="1"/>
            <p:nvPr/>
          </p:nvSpPr>
          <p:spPr>
            <a:xfrm>
              <a:off x="0" y="-47625"/>
              <a:ext cx="5381737" cy="52514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KİŞİSEL REHBERLİK</a:t>
              </a:r>
            </a:p>
          </p:txBody>
        </p:sp>
        <p:sp>
          <p:nvSpPr>
            <p:cNvPr id="10" name="TextBox 10"/>
            <p:cNvSpPr txBox="1"/>
            <p:nvPr/>
          </p:nvSpPr>
          <p:spPr>
            <a:xfrm>
              <a:off x="0" y="558377"/>
              <a:ext cx="5381737" cy="3630676"/>
            </a:xfrm>
            <a:prstGeom prst="rect">
              <a:avLst/>
            </a:prstGeom>
          </p:spPr>
          <p:txBody>
            <a:bodyPr lIns="0" tIns="0" rIns="0" bIns="0" rtlCol="0" anchor="t">
              <a:spAutoFit/>
            </a:bodyPr>
            <a:lstStyle/>
            <a:p>
              <a:pPr>
                <a:lnSpc>
                  <a:spcPts val="4464"/>
                </a:lnSpc>
              </a:pPr>
              <a:r>
                <a:rPr lang="en-US" sz="2400">
                  <a:solidFill>
                    <a:srgbClr val="000000"/>
                  </a:solidFill>
                  <a:latin typeface="Muli Regular"/>
                </a:rPr>
                <a:t>Arkadaş ilişkileri</a:t>
              </a:r>
            </a:p>
            <a:p>
              <a:pPr>
                <a:lnSpc>
                  <a:spcPts val="4464"/>
                </a:lnSpc>
              </a:pPr>
              <a:r>
                <a:rPr lang="en-US" sz="2400">
                  <a:solidFill>
                    <a:srgbClr val="000000"/>
                  </a:solidFill>
                  <a:latin typeface="Muli Regular"/>
                </a:rPr>
                <a:t>Aile ilişkileri</a:t>
              </a:r>
            </a:p>
            <a:p>
              <a:pPr>
                <a:lnSpc>
                  <a:spcPts val="4464"/>
                </a:lnSpc>
              </a:pPr>
              <a:r>
                <a:rPr lang="en-US" sz="2400">
                  <a:solidFill>
                    <a:srgbClr val="000000"/>
                  </a:solidFill>
                  <a:latin typeface="Muli Regular"/>
                </a:rPr>
                <a:t>Kişisel sıkıntılar</a:t>
              </a:r>
            </a:p>
            <a:p>
              <a:pPr>
                <a:lnSpc>
                  <a:spcPts val="4464"/>
                </a:lnSpc>
              </a:pPr>
              <a:r>
                <a:rPr lang="en-US" sz="2400">
                  <a:solidFill>
                    <a:srgbClr val="000000"/>
                  </a:solidFill>
                  <a:latin typeface="Muli Regular"/>
                </a:rPr>
                <a:t>Kendine güven problemleri</a:t>
              </a:r>
            </a:p>
            <a:p>
              <a:pPr marL="0" lvl="0" indent="0">
                <a:lnSpc>
                  <a:spcPts val="4464"/>
                </a:lnSpc>
              </a:pPr>
              <a:r>
                <a:rPr lang="en-US" sz="2400">
                  <a:solidFill>
                    <a:srgbClr val="000000"/>
                  </a:solidFill>
                  <a:latin typeface="Muli Regular"/>
                </a:rPr>
                <a:t>Korku ve kaygı sorunları</a:t>
              </a:r>
            </a:p>
          </p:txBody>
        </p:sp>
      </p:grpSp>
      <p:grpSp>
        <p:nvGrpSpPr>
          <p:cNvPr id="11" name="Group 11"/>
          <p:cNvGrpSpPr/>
          <p:nvPr/>
        </p:nvGrpSpPr>
        <p:grpSpPr>
          <a:xfrm>
            <a:off x="12710236" y="5074734"/>
            <a:ext cx="4340213" cy="2579814"/>
            <a:chOff x="0" y="0"/>
            <a:chExt cx="5786951" cy="3439753"/>
          </a:xfrm>
        </p:grpSpPr>
        <p:sp>
          <p:nvSpPr>
            <p:cNvPr id="12" name="TextBox 12"/>
            <p:cNvSpPr txBox="1"/>
            <p:nvPr/>
          </p:nvSpPr>
          <p:spPr>
            <a:xfrm>
              <a:off x="0" y="-47625"/>
              <a:ext cx="5786951" cy="52514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MESLEKİ REHBERLİK</a:t>
              </a:r>
            </a:p>
          </p:txBody>
        </p:sp>
        <p:sp>
          <p:nvSpPr>
            <p:cNvPr id="13" name="TextBox 13"/>
            <p:cNvSpPr txBox="1"/>
            <p:nvPr/>
          </p:nvSpPr>
          <p:spPr>
            <a:xfrm>
              <a:off x="0" y="558377"/>
              <a:ext cx="5786951" cy="2881376"/>
            </a:xfrm>
            <a:prstGeom prst="rect">
              <a:avLst/>
            </a:prstGeom>
          </p:spPr>
          <p:txBody>
            <a:bodyPr lIns="0" tIns="0" rIns="0" bIns="0" rtlCol="0" anchor="t">
              <a:spAutoFit/>
            </a:bodyPr>
            <a:lstStyle/>
            <a:p>
              <a:pPr>
                <a:lnSpc>
                  <a:spcPts val="4464"/>
                </a:lnSpc>
              </a:pPr>
              <a:r>
                <a:rPr lang="en-US" sz="2400">
                  <a:solidFill>
                    <a:srgbClr val="000000"/>
                  </a:solidFill>
                  <a:latin typeface="Muli Regular"/>
                </a:rPr>
                <a:t>Üst öğrenime geçiş</a:t>
              </a:r>
            </a:p>
            <a:p>
              <a:pPr>
                <a:lnSpc>
                  <a:spcPts val="4464"/>
                </a:lnSpc>
              </a:pPr>
              <a:r>
                <a:rPr lang="en-US" sz="2400">
                  <a:solidFill>
                    <a:srgbClr val="000000"/>
                  </a:solidFill>
                  <a:latin typeface="Muli Regular"/>
                </a:rPr>
                <a:t>Meslek seçimi</a:t>
              </a:r>
            </a:p>
            <a:p>
              <a:pPr>
                <a:lnSpc>
                  <a:spcPts val="4464"/>
                </a:lnSpc>
              </a:pPr>
              <a:r>
                <a:rPr lang="en-US" sz="2400">
                  <a:solidFill>
                    <a:srgbClr val="000000"/>
                  </a:solidFill>
                  <a:latin typeface="Muli Regular"/>
                </a:rPr>
                <a:t>Hedef belirleme</a:t>
              </a:r>
            </a:p>
            <a:p>
              <a:pPr marL="0" lvl="0" indent="0">
                <a:lnSpc>
                  <a:spcPts val="4464"/>
                </a:lnSpc>
              </a:pPr>
              <a:r>
                <a:rPr lang="en-US" sz="2400">
                  <a:solidFill>
                    <a:srgbClr val="000000"/>
                  </a:solidFill>
                  <a:latin typeface="Muli Regular"/>
                </a:rPr>
                <a:t>Tercih ve kariyer danışmanlığı</a:t>
              </a:r>
            </a:p>
          </p:txBody>
        </p:sp>
      </p:grpSp>
      <p:grpSp>
        <p:nvGrpSpPr>
          <p:cNvPr id="14" name="Group 14"/>
          <p:cNvGrpSpPr/>
          <p:nvPr/>
        </p:nvGrpSpPr>
        <p:grpSpPr>
          <a:xfrm>
            <a:off x="1028700" y="4132512"/>
            <a:ext cx="1158212" cy="1258207"/>
            <a:chOff x="0" y="0"/>
            <a:chExt cx="1544282" cy="1677609"/>
          </a:xfrm>
        </p:grpSpPr>
        <p:pic>
          <p:nvPicPr>
            <p:cNvPr id="15" name="Picture 15"/>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16" name="Picture 16"/>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17" name="Group 17"/>
          <p:cNvGrpSpPr/>
          <p:nvPr/>
        </p:nvGrpSpPr>
        <p:grpSpPr>
          <a:xfrm>
            <a:off x="6579915" y="4132512"/>
            <a:ext cx="1158212" cy="1258207"/>
            <a:chOff x="0" y="0"/>
            <a:chExt cx="1544282" cy="1677609"/>
          </a:xfrm>
        </p:grpSpPr>
        <p:pic>
          <p:nvPicPr>
            <p:cNvPr id="18" name="Picture 18"/>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19" name="Picture 19"/>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20" name="Group 20"/>
          <p:cNvGrpSpPr/>
          <p:nvPr/>
        </p:nvGrpSpPr>
        <p:grpSpPr>
          <a:xfrm>
            <a:off x="12131130" y="3899111"/>
            <a:ext cx="1158212" cy="1258207"/>
            <a:chOff x="0" y="0"/>
            <a:chExt cx="1544282" cy="1677609"/>
          </a:xfrm>
        </p:grpSpPr>
        <p:pic>
          <p:nvPicPr>
            <p:cNvPr id="21" name="Picture 21"/>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pic>
        <p:nvPicPr>
          <p:cNvPr id="23" name="Picture 23"/>
          <p:cNvPicPr>
            <a:picLocks noChangeAspect="1"/>
          </p:cNvPicPr>
          <p:nvPr/>
        </p:nvPicPr>
        <p:blipFill>
          <a:blip r:embed="rId5"/>
          <a:srcRect/>
          <a:stretch>
            <a:fillRect/>
          </a:stretch>
        </p:blipFill>
        <p:spPr>
          <a:xfrm rot="262007">
            <a:off x="3687852" y="535642"/>
            <a:ext cx="10247377" cy="3241898"/>
          </a:xfrm>
          <a:prstGeom prst="rect">
            <a:avLst/>
          </a:prstGeom>
        </p:spPr>
      </p:pic>
      <p:sp>
        <p:nvSpPr>
          <p:cNvPr id="24" name="TextBox 24"/>
          <p:cNvSpPr txBox="1"/>
          <p:nvPr/>
        </p:nvSpPr>
        <p:spPr>
          <a:xfrm>
            <a:off x="3576603" y="531072"/>
            <a:ext cx="10467174" cy="3079587"/>
          </a:xfrm>
          <a:prstGeom prst="rect">
            <a:avLst/>
          </a:prstGeom>
        </p:spPr>
        <p:txBody>
          <a:bodyPr lIns="0" tIns="0" rIns="0" bIns="0" rtlCol="0" anchor="t">
            <a:spAutoFit/>
          </a:bodyPr>
          <a:lstStyle/>
          <a:p>
            <a:pPr algn="ctr">
              <a:lnSpc>
                <a:spcPts val="12369"/>
              </a:lnSpc>
              <a:spcBef>
                <a:spcPct val="0"/>
              </a:spcBef>
            </a:pPr>
            <a:r>
              <a:rPr lang="en-US" sz="8835">
                <a:solidFill>
                  <a:srgbClr val="000000"/>
                </a:solidFill>
                <a:latin typeface="Amatic SC Bold"/>
              </a:rPr>
              <a:t>HANGI KONULARDA YARDIM ALABILIRSINIZ?</a:t>
            </a:r>
          </a:p>
        </p:txBody>
      </p:sp>
      <p:pic>
        <p:nvPicPr>
          <p:cNvPr id="25" name="Picture 25"/>
          <p:cNvPicPr>
            <a:picLocks noChangeAspect="1"/>
          </p:cNvPicPr>
          <p:nvPr/>
        </p:nvPicPr>
        <p:blipFill>
          <a:blip r:embed="rId6"/>
          <a:srcRect/>
          <a:stretch>
            <a:fillRect/>
          </a:stretch>
        </p:blipFill>
        <p:spPr>
          <a:xfrm rot="1437957">
            <a:off x="2557735" y="1248036"/>
            <a:ext cx="1321100" cy="1136146"/>
          </a:xfrm>
          <a:prstGeom prst="rect">
            <a:avLst/>
          </a:prstGeom>
        </p:spPr>
      </p:pic>
      <p:pic>
        <p:nvPicPr>
          <p:cNvPr id="26" name="Picture 26"/>
          <p:cNvPicPr>
            <a:picLocks noChangeAspect="1"/>
          </p:cNvPicPr>
          <p:nvPr/>
        </p:nvPicPr>
        <p:blipFill>
          <a:blip r:embed="rId7"/>
          <a:srcRect/>
          <a:stretch>
            <a:fillRect/>
          </a:stretch>
        </p:blipFill>
        <p:spPr>
          <a:xfrm rot="10359667">
            <a:off x="13124998" y="2683241"/>
            <a:ext cx="1321100" cy="11361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637059" y="1125422"/>
            <a:ext cx="10560228" cy="6958574"/>
            <a:chOff x="0" y="0"/>
            <a:chExt cx="14080304" cy="9278098"/>
          </a:xfrm>
        </p:grpSpPr>
        <p:sp>
          <p:nvSpPr>
            <p:cNvPr id="3" name="TextBox 3"/>
            <p:cNvSpPr txBox="1"/>
            <p:nvPr/>
          </p:nvSpPr>
          <p:spPr>
            <a:xfrm>
              <a:off x="0" y="76200"/>
              <a:ext cx="10696603"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ALAN EĞİTİMİ</a:t>
              </a:r>
            </a:p>
          </p:txBody>
        </p:sp>
        <p:sp>
          <p:nvSpPr>
            <p:cNvPr id="4" name="TextBox 4"/>
            <p:cNvSpPr txBox="1"/>
            <p:nvPr/>
          </p:nvSpPr>
          <p:spPr>
            <a:xfrm>
              <a:off x="0" y="2409938"/>
              <a:ext cx="14080304" cy="6868160"/>
            </a:xfrm>
            <a:prstGeom prst="rect">
              <a:avLst/>
            </a:prstGeom>
          </p:spPr>
          <p:txBody>
            <a:bodyPr lIns="0" tIns="0" rIns="0" bIns="0" rtlCol="0" anchor="t">
              <a:spAutoFit/>
            </a:bodyPr>
            <a:lstStyle/>
            <a:p>
              <a:pPr>
                <a:lnSpc>
                  <a:spcPts val="5880"/>
                </a:lnSpc>
              </a:pPr>
              <a:r>
                <a:rPr lang="en-US" sz="4200">
                  <a:solidFill>
                    <a:srgbClr val="000000"/>
                  </a:solidFill>
                  <a:latin typeface="Muli Regular"/>
                </a:rPr>
                <a:t>Mesleki ve Teknik Anadolu liselerinin 9. sınıfında alan </a:t>
              </a:r>
              <a:r>
                <a:rPr lang="en-US" sz="4200">
                  <a:solidFill>
                    <a:srgbClr val="000000"/>
                  </a:solidFill>
                  <a:latin typeface="Arimo"/>
                </a:rPr>
                <a:t>eğitimine başlanır. 9. sınıftaki meslek dersleri, bir alanın temel becerilerini kapsayacak şekilde tasarlanmıştır.</a:t>
              </a:r>
            </a:p>
            <a:p>
              <a:pPr>
                <a:lnSpc>
                  <a:spcPts val="5880"/>
                </a:lnSpc>
                <a:spcBef>
                  <a:spcPct val="0"/>
                </a:spcBef>
              </a:pPr>
              <a:r>
                <a:rPr lang="en-US" sz="4200">
                  <a:solidFill>
                    <a:srgbClr val="000000"/>
                  </a:solidFill>
                  <a:latin typeface="Arimo"/>
                </a:rPr>
                <a:t>9. sınıf sonunda öğrenciler tarafından ilgili mevzuata göre dal seçimi yapılır.</a:t>
              </a:r>
            </a:p>
          </p:txBody>
        </p:sp>
      </p:grpSp>
      <p:pic>
        <p:nvPicPr>
          <p:cNvPr id="5" name="Picture 5"/>
          <p:cNvPicPr>
            <a:picLocks noChangeAspect="1"/>
          </p:cNvPicPr>
          <p:nvPr/>
        </p:nvPicPr>
        <p:blipFill>
          <a:blip r:embed="rId2"/>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a:srcRect l="23386" t="16682" r="26825" b="17273"/>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827416" y="8685343"/>
            <a:ext cx="20474267" cy="64773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1473143" y="1028700"/>
            <a:ext cx="14618734" cy="8850979"/>
          </a:xfrm>
          <a:prstGeom prst="rect">
            <a:avLst/>
          </a:prstGeom>
        </p:spPr>
      </p:pic>
      <p:pic>
        <p:nvPicPr>
          <p:cNvPr id="5" name="Picture 5"/>
          <p:cNvPicPr>
            <a:picLocks noChangeAspect="1"/>
          </p:cNvPicPr>
          <p:nvPr/>
        </p:nvPicPr>
        <p:blipFill>
          <a:blip r:embed="rId4"/>
          <a:srcRect/>
          <a:stretch>
            <a:fillRect/>
          </a:stretch>
        </p:blipFill>
        <p:spPr>
          <a:xfrm>
            <a:off x="12058007" y="4698500"/>
            <a:ext cx="1815021" cy="1623619"/>
          </a:xfrm>
          <a:prstGeom prst="rect">
            <a:avLst/>
          </a:prstGeom>
        </p:spPr>
      </p:pic>
      <p:pic>
        <p:nvPicPr>
          <p:cNvPr id="6" name="Picture 6"/>
          <p:cNvPicPr>
            <a:picLocks noChangeAspect="1"/>
          </p:cNvPicPr>
          <p:nvPr/>
        </p:nvPicPr>
        <p:blipFill>
          <a:blip r:embed="rId4"/>
          <a:srcRect/>
          <a:stretch>
            <a:fillRect/>
          </a:stretch>
        </p:blipFill>
        <p:spPr>
          <a:xfrm>
            <a:off x="5136415" y="2924088"/>
            <a:ext cx="1909937" cy="1708526"/>
          </a:xfrm>
          <a:prstGeom prst="rect">
            <a:avLst/>
          </a:prstGeom>
        </p:spPr>
      </p:pic>
      <p:sp>
        <p:nvSpPr>
          <p:cNvPr id="7" name="TextBox 7"/>
          <p:cNvSpPr txBox="1"/>
          <p:nvPr/>
        </p:nvSpPr>
        <p:spPr>
          <a:xfrm>
            <a:off x="2110192" y="4641350"/>
            <a:ext cx="7634048" cy="2611583"/>
          </a:xfrm>
          <a:prstGeom prst="rect">
            <a:avLst/>
          </a:prstGeom>
        </p:spPr>
        <p:txBody>
          <a:bodyPr lIns="0" tIns="0" rIns="0" bIns="0" rtlCol="0" anchor="t">
            <a:spAutoFit/>
          </a:bodyPr>
          <a:lstStyle/>
          <a:p>
            <a:pPr algn="ctr">
              <a:lnSpc>
                <a:spcPts val="4179"/>
              </a:lnSpc>
            </a:pPr>
            <a:r>
              <a:rPr lang="en-US" sz="2985">
                <a:solidFill>
                  <a:srgbClr val="000000"/>
                </a:solidFill>
                <a:latin typeface="Muli Regular Bold"/>
              </a:rPr>
              <a:t>Herhangi bir dersten başarılı sayılmak için: a) </a:t>
            </a:r>
            <a:r>
              <a:rPr lang="en-US" sz="2985">
                <a:solidFill>
                  <a:srgbClr val="000000"/>
                </a:solidFill>
                <a:latin typeface="Muli Regular"/>
              </a:rPr>
              <a:t>İki dönem puanının aritmetik ortalaması en az 50  olmalı </a:t>
            </a:r>
          </a:p>
          <a:p>
            <a:pPr algn="ctr">
              <a:lnSpc>
                <a:spcPts val="4179"/>
              </a:lnSpc>
              <a:spcBef>
                <a:spcPct val="0"/>
              </a:spcBef>
            </a:pPr>
            <a:r>
              <a:rPr lang="en-US" sz="2985">
                <a:solidFill>
                  <a:srgbClr val="000000"/>
                </a:solidFill>
                <a:latin typeface="Muli Regular Bold"/>
              </a:rPr>
              <a:t>b)</a:t>
            </a:r>
            <a:r>
              <a:rPr lang="en-US" sz="2985">
                <a:solidFill>
                  <a:srgbClr val="000000"/>
                </a:solidFill>
                <a:latin typeface="Muli Regular"/>
              </a:rPr>
              <a:t> Birinci dönem puanı ne olursa olsun ikinci dönem puanı en az 70 olmalı</a:t>
            </a:r>
          </a:p>
        </p:txBody>
      </p:sp>
      <p:sp>
        <p:nvSpPr>
          <p:cNvPr id="8" name="TextBox 8"/>
          <p:cNvSpPr txBox="1"/>
          <p:nvPr/>
        </p:nvSpPr>
        <p:spPr>
          <a:xfrm>
            <a:off x="9406285" y="6454196"/>
            <a:ext cx="6685592" cy="2353285"/>
          </a:xfrm>
          <a:prstGeom prst="rect">
            <a:avLst/>
          </a:prstGeom>
        </p:spPr>
        <p:txBody>
          <a:bodyPr lIns="0" tIns="0" rIns="0" bIns="0" rtlCol="0" anchor="t">
            <a:spAutoFit/>
          </a:bodyPr>
          <a:lstStyle/>
          <a:p>
            <a:pPr algn="ctr">
              <a:lnSpc>
                <a:spcPts val="3772"/>
              </a:lnSpc>
            </a:pPr>
            <a:r>
              <a:rPr lang="en-US" sz="2694">
                <a:solidFill>
                  <a:srgbClr val="000000"/>
                </a:solidFill>
                <a:latin typeface="Muli Regular Bold"/>
              </a:rPr>
              <a:t>Kimler doğrudan sınıf geçer?</a:t>
            </a:r>
          </a:p>
          <a:p>
            <a:pPr algn="ctr">
              <a:lnSpc>
                <a:spcPts val="3772"/>
              </a:lnSpc>
            </a:pPr>
            <a:r>
              <a:rPr lang="en-US" sz="2694">
                <a:solidFill>
                  <a:srgbClr val="000000"/>
                </a:solidFill>
                <a:latin typeface="Muli Regular Bold"/>
              </a:rPr>
              <a:t>a)</a:t>
            </a:r>
            <a:r>
              <a:rPr lang="en-US" sz="2694">
                <a:solidFill>
                  <a:srgbClr val="000000"/>
                </a:solidFill>
                <a:latin typeface="Muli Regular"/>
              </a:rPr>
              <a:t> Tüm derslerden başarılı olanlar</a:t>
            </a:r>
          </a:p>
          <a:p>
            <a:pPr marL="0" lvl="0" indent="0" algn="ctr">
              <a:lnSpc>
                <a:spcPts val="3772"/>
              </a:lnSpc>
              <a:spcBef>
                <a:spcPct val="0"/>
              </a:spcBef>
            </a:pPr>
            <a:r>
              <a:rPr lang="en-US" sz="2694">
                <a:solidFill>
                  <a:srgbClr val="000000"/>
                </a:solidFill>
                <a:latin typeface="Muli Regular Bold"/>
              </a:rPr>
              <a:t>b)</a:t>
            </a:r>
            <a:r>
              <a:rPr lang="en-US" sz="2694">
                <a:solidFill>
                  <a:srgbClr val="000000"/>
                </a:solidFill>
                <a:latin typeface="Muli Regular"/>
              </a:rPr>
              <a:t> Başarısız dersi/dersleri olanlardan, yılsonu başarı puanı en az 50 olan öğrenciler doğrudan sınıf geçer.</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701985" y="1066800"/>
            <a:ext cx="8884030"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SINIF GEÇME SİSTEMİ</a:t>
            </a:r>
          </a:p>
        </p:txBody>
      </p:sp>
      <p:pic>
        <p:nvPicPr>
          <p:cNvPr id="11" name="Picture 11"/>
          <p:cNvPicPr>
            <a:picLocks noChangeAspect="1"/>
          </p:cNvPicPr>
          <p:nvPr/>
        </p:nvPicPr>
        <p:blipFill>
          <a:blip r:embed="rId6"/>
          <a:srcRect l="24274" t="12627" r="27335" b="10210"/>
          <a:stretch>
            <a:fillRect/>
          </a:stretch>
        </p:blipFill>
        <p:spPr>
          <a:xfrm>
            <a:off x="5770998" y="3351755"/>
            <a:ext cx="640773" cy="1021773"/>
          </a:xfrm>
          <a:prstGeom prst="rect">
            <a:avLst/>
          </a:prstGeom>
        </p:spPr>
      </p:pic>
      <p:pic>
        <p:nvPicPr>
          <p:cNvPr id="12" name="Picture 12"/>
          <p:cNvPicPr>
            <a:picLocks noChangeAspect="1"/>
          </p:cNvPicPr>
          <p:nvPr/>
        </p:nvPicPr>
        <p:blipFill>
          <a:blip r:embed="rId6"/>
          <a:srcRect l="24274" t="12627" r="27335" b="10210"/>
          <a:stretch>
            <a:fillRect/>
          </a:stretch>
        </p:blipFill>
        <p:spPr>
          <a:xfrm>
            <a:off x="12597673" y="4999423"/>
            <a:ext cx="640773" cy="1021773"/>
          </a:xfrm>
          <a:prstGeom prst="rect">
            <a:avLst/>
          </a:prstGeom>
        </p:spPr>
      </p:pic>
      <p:pic>
        <p:nvPicPr>
          <p:cNvPr id="13" name="Picture 13"/>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4" name="Picture 14"/>
          <p:cNvPicPr>
            <a:picLocks noChangeAspect="1"/>
          </p:cNvPicPr>
          <p:nvPr/>
        </p:nvPicPr>
        <p:blipFill>
          <a:blip r:embed="rId8"/>
          <a:srcRect/>
          <a:stretch>
            <a:fillRect/>
          </a:stretch>
        </p:blipFill>
        <p:spPr>
          <a:xfrm rot="-1159206">
            <a:off x="2663565" y="2790708"/>
            <a:ext cx="662036" cy="1122094"/>
          </a:xfrm>
          <a:prstGeom prst="rect">
            <a:avLst/>
          </a:prstGeom>
        </p:spPr>
      </p:pic>
      <p:pic>
        <p:nvPicPr>
          <p:cNvPr id="15" name="Picture 15"/>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6" name="Picture 16"/>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7" name="Picture 17"/>
          <p:cNvPicPr>
            <a:picLocks noChangeAspect="1"/>
          </p:cNvPicPr>
          <p:nvPr/>
        </p:nvPicPr>
        <p:blipFill>
          <a:blip r:embed="rId9"/>
          <a:srcRect/>
          <a:stretch>
            <a:fillRect/>
          </a:stretch>
        </p:blipFill>
        <p:spPr>
          <a:xfrm rot="693431">
            <a:off x="920907" y="611011"/>
            <a:ext cx="826577" cy="1185137"/>
          </a:xfrm>
          <a:prstGeom prst="rect">
            <a:avLst/>
          </a:prstGeom>
        </p:spPr>
      </p:pic>
      <p:pic>
        <p:nvPicPr>
          <p:cNvPr id="18" name="Picture 18"/>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9" name="Picture 19"/>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20" name="Picture 20"/>
          <p:cNvPicPr>
            <a:picLocks noChangeAspect="1"/>
          </p:cNvPicPr>
          <p:nvPr/>
        </p:nvPicPr>
        <p:blipFill>
          <a:blip r:embed="rId9"/>
          <a:srcRect/>
          <a:stretch>
            <a:fillRect/>
          </a:stretch>
        </p:blipFill>
        <p:spPr>
          <a:xfrm rot="-2419102">
            <a:off x="16411918" y="7142291"/>
            <a:ext cx="927423" cy="13297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559</Words>
  <Application>Microsoft Office PowerPoint</Application>
  <PresentationFormat>Özel</PresentationFormat>
  <Paragraphs>71</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Muli Bold</vt:lpstr>
      <vt:lpstr>Muli Regular Bold</vt:lpstr>
      <vt:lpstr>Calibri</vt:lpstr>
      <vt:lpstr>Arial</vt:lpstr>
      <vt:lpstr>Muli Regular</vt:lpstr>
      <vt:lpstr>Amatic SC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ORTAOKULDAN LİSEYE NELER DEĞİŞTİ?</dc:title>
  <dc:creator>Ayşen</dc:creator>
  <cp:lastModifiedBy>ayşen dağdeviren</cp:lastModifiedBy>
  <cp:revision>7</cp:revision>
  <dcterms:created xsi:type="dcterms:W3CDTF">2006-08-16T00:00:00Z</dcterms:created>
  <dcterms:modified xsi:type="dcterms:W3CDTF">2020-09-27T20:21:27Z</dcterms:modified>
  <dc:identifier>DAEIC7rdHWA</dc:identifier>
</cp:coreProperties>
</file>