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85"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0D1356-717C-4770-BCF2-5EF3E5D9E47E}" type="datetimeFigureOut">
              <a:rPr lang="tr-TR" smtClean="0"/>
              <a:t>18.03.2021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4BEDE4-2DB0-40AE-AF9A-76789767C9B3}" type="slidenum">
              <a:rPr lang="tr-TR" smtClean="0"/>
              <a:t>‹#›</a:t>
            </a:fld>
            <a:endParaRPr lang="tr-TR"/>
          </a:p>
        </p:txBody>
      </p:sp>
    </p:spTree>
    <p:extLst>
      <p:ext uri="{BB962C8B-B14F-4D97-AF65-F5344CB8AC3E}">
        <p14:creationId xmlns:p14="http://schemas.microsoft.com/office/powerpoint/2010/main" val="2531736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E4BEDE4-2DB0-40AE-AF9A-76789767C9B3}" type="slidenum">
              <a:rPr lang="tr-TR" smtClean="0"/>
              <a:t>21</a:t>
            </a:fld>
            <a:endParaRPr lang="tr-TR"/>
          </a:p>
        </p:txBody>
      </p:sp>
    </p:spTree>
    <p:extLst>
      <p:ext uri="{BB962C8B-B14F-4D97-AF65-F5344CB8AC3E}">
        <p14:creationId xmlns:p14="http://schemas.microsoft.com/office/powerpoint/2010/main" val="1419074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6E212578-1314-4F51-8C93-81D4D159E0AF}" type="datetimeFigureOut">
              <a:rPr lang="tr-TR" smtClean="0"/>
              <a:t>18.03.2021</a:t>
            </a:fld>
            <a:endParaRPr lang="tr-T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2E64491-92D1-465B-964A-C12D50D8DD0C}" type="slidenum">
              <a:rPr lang="tr-TR" smtClean="0"/>
              <a:t>‹#›</a:t>
            </a:fld>
            <a:endParaRPr lang="tr-T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tr-T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E212578-1314-4F51-8C93-81D4D159E0AF}" type="datetimeFigureOut">
              <a:rPr lang="tr-TR" smtClean="0"/>
              <a:t>18.03.2021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E64491-92D1-465B-964A-C12D50D8DD0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E212578-1314-4F51-8C93-81D4D159E0AF}" type="datetimeFigureOut">
              <a:rPr lang="tr-TR" smtClean="0"/>
              <a:t>18.03.2021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2E64491-92D1-465B-964A-C12D50D8DD0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E212578-1314-4F51-8C93-81D4D159E0AF}" type="datetimeFigureOut">
              <a:rPr lang="tr-TR" smtClean="0"/>
              <a:t>18.03.2021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E64491-92D1-465B-964A-C12D50D8DD0C}"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6E212578-1314-4F51-8C93-81D4D159E0AF}" type="datetimeFigureOut">
              <a:rPr lang="tr-TR" smtClean="0"/>
              <a:t>18.03.2021</a:t>
            </a:fld>
            <a:endParaRPr lang="tr-T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2E64491-92D1-465B-964A-C12D50D8DD0C}" type="slidenum">
              <a:rPr lang="tr-TR" smtClean="0"/>
              <a:t>‹#›</a:t>
            </a:fld>
            <a:endParaRPr lang="tr-T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tr-T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tr-TR" smtClean="0"/>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E212578-1314-4F51-8C93-81D4D159E0AF}" type="datetimeFigureOut">
              <a:rPr lang="tr-TR" smtClean="0"/>
              <a:t>18.03.2021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2E64491-92D1-465B-964A-C12D50D8DD0C}"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E212578-1314-4F51-8C93-81D4D159E0AF}" type="datetimeFigureOut">
              <a:rPr lang="tr-TR" smtClean="0"/>
              <a:t>18.03.2021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2E64491-92D1-465B-964A-C12D50D8DD0C}"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212578-1314-4F51-8C93-81D4D159E0AF}" type="datetimeFigureOut">
              <a:rPr lang="tr-TR" smtClean="0"/>
              <a:t>18.03.2021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2E64491-92D1-465B-964A-C12D50D8DD0C}" type="slidenum">
              <a:rPr lang="tr-TR" smtClean="0"/>
              <a:t>‹#›</a:t>
            </a:fld>
            <a:endParaRPr lang="tr-TR"/>
          </a:p>
        </p:txBody>
      </p:sp>
      <p:sp>
        <p:nvSpPr>
          <p:cNvPr id="6" name="Title 5"/>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E212578-1314-4F51-8C93-81D4D159E0AF}" type="datetimeFigureOut">
              <a:rPr lang="tr-TR" smtClean="0"/>
              <a:t>18.03.2021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2E64491-92D1-465B-964A-C12D50D8DD0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E212578-1314-4F51-8C93-81D4D159E0AF}" type="datetimeFigureOut">
              <a:rPr lang="tr-TR" smtClean="0"/>
              <a:t>18.03.2021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2E64491-92D1-465B-964A-C12D50D8DD0C}" type="slidenum">
              <a:rPr lang="tr-TR" smtClean="0"/>
              <a:t>‹#›</a:t>
            </a:fld>
            <a:endParaRPr lang="tr-T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tr-TR" smtClean="0"/>
              <a:t>Asıl başlık stili için tıklatın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E212578-1314-4F51-8C93-81D4D159E0AF}" type="datetimeFigureOut">
              <a:rPr lang="tr-TR" smtClean="0"/>
              <a:t>18.03.2021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2E64491-92D1-465B-964A-C12D50D8DD0C}" type="slidenum">
              <a:rPr lang="tr-TR" smtClean="0"/>
              <a:t>‹#›</a:t>
            </a:fld>
            <a:endParaRPr lang="tr-T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tr-TR" smtClean="0"/>
              <a:t>Asıl başlık stili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6E212578-1314-4F51-8C93-81D4D159E0AF}" type="datetimeFigureOut">
              <a:rPr lang="tr-TR" smtClean="0"/>
              <a:t>18.03.2021</a:t>
            </a:fld>
            <a:endParaRPr lang="tr-T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tr-T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2E64491-92D1-465B-964A-C12D50D8DD0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dirty="0" smtClean="0"/>
          </a:p>
          <a:p>
            <a:endParaRPr lang="tr-TR" dirty="0"/>
          </a:p>
        </p:txBody>
      </p:sp>
      <p:sp>
        <p:nvSpPr>
          <p:cNvPr id="2" name="Başlık 1"/>
          <p:cNvSpPr>
            <a:spLocks noGrp="1"/>
          </p:cNvSpPr>
          <p:nvPr>
            <p:ph type="title"/>
          </p:nvPr>
        </p:nvSpPr>
        <p:spPr/>
        <p:txBody>
          <a:bodyPr/>
          <a:lstStyle/>
          <a:p>
            <a:pPr algn="ctr"/>
            <a:r>
              <a:rPr lang="tr-TR" dirty="0" smtClean="0">
                <a:latin typeface="Arial Black" pitchFamily="34" charset="0"/>
              </a:rPr>
              <a:t>Akademik </a:t>
            </a:r>
            <a:r>
              <a:rPr lang="tr-TR" dirty="0" err="1" smtClean="0">
                <a:latin typeface="Arial Black" pitchFamily="34" charset="0"/>
              </a:rPr>
              <a:t>başariyi</a:t>
            </a:r>
            <a:r>
              <a:rPr lang="tr-TR" dirty="0" smtClean="0">
                <a:latin typeface="Arial Black" pitchFamily="34" charset="0"/>
              </a:rPr>
              <a:t> </a:t>
            </a:r>
            <a:r>
              <a:rPr lang="tr-TR" dirty="0" err="1" smtClean="0">
                <a:latin typeface="Arial Black" pitchFamily="34" charset="0"/>
              </a:rPr>
              <a:t>arttirmak</a:t>
            </a:r>
            <a:r>
              <a:rPr lang="tr-TR" dirty="0" smtClean="0">
                <a:latin typeface="Arial Black" pitchFamily="34" charset="0"/>
              </a:rPr>
              <a:t/>
            </a:r>
            <a:br>
              <a:rPr lang="tr-TR" dirty="0" smtClean="0">
                <a:latin typeface="Arial Black" pitchFamily="34" charset="0"/>
              </a:rPr>
            </a:br>
            <a:r>
              <a:rPr lang="tr-TR" dirty="0">
                <a:latin typeface="Arial Black" pitchFamily="34" charset="0"/>
              </a:rPr>
              <a:t/>
            </a:r>
            <a:br>
              <a:rPr lang="tr-TR" dirty="0">
                <a:latin typeface="Arial Black" pitchFamily="34" charset="0"/>
              </a:rPr>
            </a:br>
            <a:r>
              <a:rPr lang="tr-TR" dirty="0" err="1" smtClean="0">
                <a:solidFill>
                  <a:schemeClr val="tx2">
                    <a:lumMod val="25000"/>
                    <a:lumOff val="75000"/>
                  </a:schemeClr>
                </a:solidFill>
                <a:latin typeface="Arabic Typesetting" pitchFamily="66" charset="-78"/>
                <a:cs typeface="Arabic Typesetting" pitchFamily="66" charset="-78"/>
              </a:rPr>
              <a:t>Kiraç</a:t>
            </a:r>
            <a:r>
              <a:rPr lang="tr-TR" dirty="0">
                <a:solidFill>
                  <a:schemeClr val="tx2">
                    <a:lumMod val="25000"/>
                    <a:lumOff val="75000"/>
                  </a:schemeClr>
                </a:solidFill>
                <a:latin typeface="Arabic Typesetting" pitchFamily="66" charset="-78"/>
                <a:cs typeface="Arabic Typesetting" pitchFamily="66" charset="-78"/>
              </a:rPr>
              <a:t> </a:t>
            </a:r>
            <a:r>
              <a:rPr lang="tr-TR" dirty="0" err="1" smtClean="0">
                <a:solidFill>
                  <a:schemeClr val="tx2">
                    <a:lumMod val="25000"/>
                    <a:lumOff val="75000"/>
                  </a:schemeClr>
                </a:solidFill>
                <a:latin typeface="Arabic Typesetting" pitchFamily="66" charset="-78"/>
                <a:cs typeface="Arabic Typesetting" pitchFamily="66" charset="-78"/>
              </a:rPr>
              <a:t>imkb</a:t>
            </a:r>
            <a:r>
              <a:rPr lang="tr-TR" dirty="0" smtClean="0">
                <a:solidFill>
                  <a:schemeClr val="tx2">
                    <a:lumMod val="25000"/>
                    <a:lumOff val="75000"/>
                  </a:schemeClr>
                </a:solidFill>
                <a:latin typeface="Arabic Typesetting" pitchFamily="66" charset="-78"/>
                <a:cs typeface="Arabic Typesetting" pitchFamily="66" charset="-78"/>
              </a:rPr>
              <a:t> </a:t>
            </a:r>
            <a:r>
              <a:rPr lang="tr-TR" dirty="0" err="1" smtClean="0">
                <a:solidFill>
                  <a:schemeClr val="tx2">
                    <a:lumMod val="25000"/>
                    <a:lumOff val="75000"/>
                  </a:schemeClr>
                </a:solidFill>
                <a:latin typeface="Arabic Typesetting" pitchFamily="66" charset="-78"/>
                <a:cs typeface="Arabic Typesetting" pitchFamily="66" charset="-78"/>
              </a:rPr>
              <a:t>mtal</a:t>
            </a:r>
            <a:r>
              <a:rPr lang="tr-TR" dirty="0" smtClean="0">
                <a:solidFill>
                  <a:schemeClr val="tx2">
                    <a:lumMod val="25000"/>
                    <a:lumOff val="75000"/>
                  </a:schemeClr>
                </a:solidFill>
                <a:latin typeface="Arabic Typesetting" pitchFamily="66" charset="-78"/>
                <a:cs typeface="Arabic Typesetting" pitchFamily="66" charset="-78"/>
              </a:rPr>
              <a:t/>
            </a:r>
            <a:br>
              <a:rPr lang="tr-TR" dirty="0" smtClean="0">
                <a:solidFill>
                  <a:schemeClr val="tx2">
                    <a:lumMod val="25000"/>
                    <a:lumOff val="75000"/>
                  </a:schemeClr>
                </a:solidFill>
                <a:latin typeface="Arabic Typesetting" pitchFamily="66" charset="-78"/>
                <a:cs typeface="Arabic Typesetting" pitchFamily="66" charset="-78"/>
              </a:rPr>
            </a:br>
            <a:r>
              <a:rPr lang="tr-TR" dirty="0" smtClean="0">
                <a:solidFill>
                  <a:schemeClr val="tx2">
                    <a:lumMod val="25000"/>
                    <a:lumOff val="75000"/>
                  </a:schemeClr>
                </a:solidFill>
                <a:latin typeface="Arabic Typesetting" pitchFamily="66" charset="-78"/>
                <a:cs typeface="Arabic Typesetting" pitchFamily="66" charset="-78"/>
              </a:rPr>
              <a:t>rehberlik servisi</a:t>
            </a:r>
            <a:endParaRPr lang="tr-TR" dirty="0">
              <a:solidFill>
                <a:schemeClr val="tx2">
                  <a:lumMod val="25000"/>
                  <a:lumOff val="75000"/>
                </a:schemeClr>
              </a:solidFill>
              <a:latin typeface="Arabic Typesetting" pitchFamily="66" charset="-78"/>
              <a:cs typeface="Arabic Typesetting" pitchFamily="66" charset="-78"/>
            </a:endParaRPr>
          </a:p>
        </p:txBody>
      </p:sp>
      <p:pic>
        <p:nvPicPr>
          <p:cNvPr id="4" name="Picture 22"/>
          <p:cNvPicPr>
            <a:picLocks noChangeAspect="1"/>
          </p:cNvPicPr>
          <p:nvPr/>
        </p:nvPicPr>
        <p:blipFill>
          <a:blip r:embed="rId2"/>
          <a:srcRect l="12160" t="17796" r="14927" b="21823"/>
          <a:stretch>
            <a:fillRect/>
          </a:stretch>
        </p:blipFill>
        <p:spPr>
          <a:xfrm rot="21288125">
            <a:off x="7391635" y="719992"/>
            <a:ext cx="1328833" cy="110044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3576" y="2803523"/>
            <a:ext cx="1017587"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9462" y="4869160"/>
            <a:ext cx="785813"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4945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Amerika Birleşik Devletlerinde yapılan bir araştırmada 100’den fazla başarılı olmuş vatandaşın başarıya giden yolda takip ettikleri süreç incelendiğinde tespit edilen on beş maddenin bir tanesinin hedef belirlemek olduğu ortaya çıkmıştır. </a:t>
            </a:r>
            <a:endParaRPr lang="tr-TR" dirty="0" smtClean="0"/>
          </a:p>
          <a:p>
            <a:endParaRPr lang="tr-TR" dirty="0"/>
          </a:p>
          <a:p>
            <a:r>
              <a:rPr lang="tr-TR" dirty="0" smtClean="0"/>
              <a:t>Bilim </a:t>
            </a:r>
            <a:r>
              <a:rPr lang="tr-TR" dirty="0"/>
              <a:t>insanları Afrika’nın kuzeyinde bulunan Büyük Sahra çölünde yürüyen turistleri saatlerce takip etmişler, sadece ay ve güneşi gördükleri zaman düz bir yolda yürüyebildiklerini tespit etmişlerdir. Yani yürüdükleri yolda herhangi bir hedefleri olmadığı zaman yolculuklarında problem yaşadıklarını tespit etmişlerdir</a:t>
            </a:r>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spTree>
    <p:extLst>
      <p:ext uri="{BB962C8B-B14F-4D97-AF65-F5344CB8AC3E}">
        <p14:creationId xmlns:p14="http://schemas.microsoft.com/office/powerpoint/2010/main" val="935299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95936" y="1916833"/>
            <a:ext cx="4320480" cy="4209646"/>
          </a:xfrm>
        </p:spPr>
        <p:txBody>
          <a:bodyPr>
            <a:normAutofit/>
          </a:bodyPr>
          <a:lstStyle/>
          <a:p>
            <a:pPr algn="just"/>
            <a:r>
              <a:rPr lang="tr-TR" dirty="0" smtClean="0"/>
              <a:t>Ders </a:t>
            </a:r>
            <a:r>
              <a:rPr lang="tr-TR" dirty="0"/>
              <a:t>çalışmaya başlamadan önce öğrencilerin mutlaka bir hedef belirlemesi gerekir. ‘</a:t>
            </a:r>
            <a:r>
              <a:rPr lang="tr-TR" b="1" dirty="0"/>
              <a:t>’Ben şu bölümü okumak istiyorum. Ben ilerde şu mesleği icra etmek istiyorum. Ben ilerde yaşam kalitemi şu seviyeye çıkarmak istiyorum.’’ </a:t>
            </a:r>
            <a:r>
              <a:rPr lang="tr-TR" dirty="0" err="1"/>
              <a:t>vb</a:t>
            </a:r>
            <a:r>
              <a:rPr lang="tr-TR" dirty="0"/>
              <a:t> hedefler koymak verimli ders çalışma yolunda bizlere rehberlik edecek en önemli unsur olacaktır.</a:t>
            </a:r>
          </a:p>
          <a:p>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588044"/>
            <a:ext cx="3240360" cy="304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900014">
            <a:off x="611560" y="3140969"/>
            <a:ext cx="2968878" cy="18040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464621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fontAlgn="base"/>
            <a:endParaRPr lang="tr-TR" dirty="0" smtClean="0"/>
          </a:p>
          <a:p>
            <a:pPr fontAlgn="base"/>
            <a:r>
              <a:rPr lang="tr-TR" dirty="0"/>
              <a:t>Plan yapmak, planlı olmak her öğrencinin sıkıntı yaşadığı bir konu. Oysa bu sıkıntı verici sonuca ulaşana kadar öğrenci o kadar çok yanlış düşünceyi bir araya getirir ki hiçbir plan ona fayda </a:t>
            </a:r>
            <a:r>
              <a:rPr lang="tr-TR" dirty="0" err="1"/>
              <a:t>sağlamaz.Eğer</a:t>
            </a:r>
            <a:r>
              <a:rPr lang="tr-TR" dirty="0"/>
              <a:t> çok inatçı ise planlar yaparak geçer zamanı, yaptığı plana uyarak değil.</a:t>
            </a:r>
          </a:p>
          <a:p>
            <a:pPr fontAlgn="base"/>
            <a:endParaRPr lang="tr-TR" dirty="0"/>
          </a:p>
          <a:p>
            <a:pPr fontAlgn="base"/>
            <a:endParaRPr lang="tr-TR" dirty="0" smtClean="0"/>
          </a:p>
          <a:p>
            <a:endParaRPr lang="tr-TR" dirty="0"/>
          </a:p>
        </p:txBody>
      </p:sp>
      <p:sp>
        <p:nvSpPr>
          <p:cNvPr id="3" name="Başlık 2"/>
          <p:cNvSpPr>
            <a:spLocks noGrp="1"/>
          </p:cNvSpPr>
          <p:nvPr>
            <p:ph type="title"/>
          </p:nvPr>
        </p:nvSpPr>
        <p:spPr/>
        <p:txBody>
          <a:bodyPr/>
          <a:lstStyle/>
          <a:p>
            <a:r>
              <a:rPr lang="tr-TR" b="1" dirty="0"/>
              <a:t>PLANLI DERS ÇALIŞMA</a:t>
            </a:r>
            <a:r>
              <a:rPr lang="tr-TR" dirty="0"/>
              <a:t/>
            </a:r>
            <a:br>
              <a:rPr lang="tr-TR" dirty="0"/>
            </a:br>
            <a:endParaRPr lang="tr-TR" dirty="0"/>
          </a:p>
        </p:txBody>
      </p:sp>
      <p:pic>
        <p:nvPicPr>
          <p:cNvPr id="4" name="Picture 2"/>
          <p:cNvPicPr>
            <a:picLocks noChangeAspect="1"/>
          </p:cNvPicPr>
          <p:nvPr/>
        </p:nvPicPr>
        <p:blipFill>
          <a:blip r:embed="rId2"/>
          <a:srcRect/>
          <a:stretch>
            <a:fillRect/>
          </a:stretch>
        </p:blipFill>
        <p:spPr>
          <a:xfrm>
            <a:off x="2987824" y="3789040"/>
            <a:ext cx="2849605" cy="2673447"/>
          </a:xfrm>
          <a:prstGeom prst="rect">
            <a:avLst/>
          </a:prstGeom>
        </p:spPr>
      </p:pic>
    </p:spTree>
    <p:extLst>
      <p:ext uri="{BB962C8B-B14F-4D97-AF65-F5344CB8AC3E}">
        <p14:creationId xmlns:p14="http://schemas.microsoft.com/office/powerpoint/2010/main" val="738250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1800" dirty="0"/>
              <a:t>Plan yapmak sanıldığı gibi sadece ders çalışma sürelerini planlamak için yapılmaz. Planın en önemli işlevi aynı zamanda kendinize (hobilerinize, zevklerinize vb.) zaman ayırmaktır. Yapılan en büyük hatalardan biri de bu yanlış kanıyla başlar. Öğrenci büyük bir hevesle sadece ders çalışmak için zamanını planlar, kendisine zaman ayırmadığı için yapılan plan, planlamadan öteye de gitmez</a:t>
            </a:r>
            <a:r>
              <a:rPr lang="tr-TR" sz="1800" dirty="0" smtClean="0"/>
              <a:t>.</a:t>
            </a:r>
          </a:p>
          <a:p>
            <a:endParaRPr lang="tr-TR" sz="1800" dirty="0"/>
          </a:p>
          <a:p>
            <a:r>
              <a:rPr lang="tr-TR" sz="1800" dirty="0"/>
              <a:t>Mükemmel plan yoktur. Her planın hataları, kusurları olabilir, olacaktır da. İnsanı makinelerden ayıran ihtiyaçları, beğenileri, arzuları vardır. Örneğin annesi hasta olan birinden hazırlandığı plana uymasını beklemek hatadır. Burada önemli olan planı en küçük eksiklikte çöpe atmamak, onu güncellemek (revize etmek) veya mevcut aksaklığı kısa zamanda telafi etmektir. </a:t>
            </a:r>
          </a:p>
          <a:p>
            <a:endParaRPr lang="tr-TR" dirty="0"/>
          </a:p>
        </p:txBody>
      </p:sp>
      <p:sp>
        <p:nvSpPr>
          <p:cNvPr id="3" name="Başlık 2"/>
          <p:cNvSpPr>
            <a:spLocks noGrp="1"/>
          </p:cNvSpPr>
          <p:nvPr>
            <p:ph type="title"/>
          </p:nvPr>
        </p:nvSpPr>
        <p:spPr/>
        <p:txBody>
          <a:bodyPr/>
          <a:lstStyle/>
          <a:p>
            <a:r>
              <a:rPr lang="tr-TR" b="1" dirty="0"/>
              <a:t>PLAN YAPARKEN YAPILAN HATALAR</a:t>
            </a:r>
            <a:r>
              <a:rPr lang="tr-TR" dirty="0"/>
              <a:t/>
            </a:r>
            <a:br>
              <a:rPr lang="tr-TR" dirty="0"/>
            </a:br>
            <a:endParaRPr lang="tr-TR" dirty="0"/>
          </a:p>
        </p:txBody>
      </p:sp>
    </p:spTree>
    <p:extLst>
      <p:ext uri="{BB962C8B-B14F-4D97-AF65-F5344CB8AC3E}">
        <p14:creationId xmlns:p14="http://schemas.microsoft.com/office/powerpoint/2010/main" val="588021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Öğretmenim bana plan yapar mısınız? </a:t>
            </a:r>
            <a:endParaRPr lang="tr-TR" b="1" dirty="0" smtClean="0"/>
          </a:p>
          <a:p>
            <a:endParaRPr lang="tr-TR" dirty="0"/>
          </a:p>
          <a:p>
            <a:pPr marL="45720" indent="0">
              <a:buNone/>
            </a:pPr>
            <a:r>
              <a:rPr lang="tr-TR" dirty="0" smtClean="0"/>
              <a:t>Rehber </a:t>
            </a:r>
            <a:r>
              <a:rPr lang="tr-TR" dirty="0"/>
              <a:t>öğretmenlerin en sık duydukları cümle budur. Bu aslında birinci maddenin bir yansımasıdır. O kendisine ders çalıştıracak mükemmel plan arayışının bir başka biçimi. Oysa en iyi planı yine kişinin kendisi hazırlar. Aksaklıklarını en iyi o fark eder. Birinin sizin yaşam düzeninizi, zevklerinizi, sorumluluklarınızı, iyi bildiklerinizi, daha az bildiklerinizi, öğrenme hızınızı vb. her şeyi öğrenmesi sizin onları fark etmenizden daha uzun sürer.</a:t>
            </a:r>
          </a:p>
          <a:p>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spTree>
    <p:extLst>
      <p:ext uri="{BB962C8B-B14F-4D97-AF65-F5344CB8AC3E}">
        <p14:creationId xmlns:p14="http://schemas.microsoft.com/office/powerpoint/2010/main" val="4016241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İyi bir plan sizin yaptığınız plandır. Öğrenci çalışmaya nedenleriyle birlikte karar verdikten sonra sadece neyi ne zaman yapacağı kalıyor. </a:t>
            </a:r>
            <a:endParaRPr lang="tr-TR" dirty="0" smtClean="0"/>
          </a:p>
          <a:p>
            <a:endParaRPr lang="tr-TR" dirty="0" smtClean="0"/>
          </a:p>
          <a:p>
            <a:r>
              <a:rPr lang="tr-TR" dirty="0" err="1" smtClean="0"/>
              <a:t>Herşeyden</a:t>
            </a:r>
            <a:r>
              <a:rPr lang="tr-TR" dirty="0" smtClean="0"/>
              <a:t> </a:t>
            </a:r>
            <a:r>
              <a:rPr lang="tr-TR" dirty="0"/>
              <a:t>önce “Günde 10’ ar dakikalık aralarla 3 saat ders çalışacağım” demek de bir plandır. Fakat böyle bir plan karşımıza hangi dersi çalışacağınız ve hangi konuları ne zamana kadar yetiştireceğiniz gibi soru(n)</a:t>
            </a:r>
            <a:r>
              <a:rPr lang="tr-TR" dirty="0" err="1"/>
              <a:t>ları</a:t>
            </a:r>
            <a:r>
              <a:rPr lang="tr-TR" dirty="0"/>
              <a:t> çıkarır. O halde ne kadar çalıştığımız kadar ne çalıştığımız da önemlidir. </a:t>
            </a:r>
            <a:endParaRPr lang="tr-TR" dirty="0" smtClean="0"/>
          </a:p>
          <a:p>
            <a:endParaRPr lang="tr-TR" dirty="0" smtClean="0"/>
          </a:p>
          <a:p>
            <a:r>
              <a:rPr lang="tr-TR" dirty="0" smtClean="0"/>
              <a:t>Bu </a:t>
            </a:r>
            <a:r>
              <a:rPr lang="tr-TR" dirty="0"/>
              <a:t>noktada plan öğrenciyi büyük bir tehlikeden de koruyacaktır. </a:t>
            </a:r>
            <a:endParaRPr lang="tr-TR" dirty="0"/>
          </a:p>
        </p:txBody>
      </p:sp>
      <p:sp>
        <p:nvSpPr>
          <p:cNvPr id="3" name="Başlık 2"/>
          <p:cNvSpPr>
            <a:spLocks noGrp="1"/>
          </p:cNvSpPr>
          <p:nvPr>
            <p:ph type="title"/>
          </p:nvPr>
        </p:nvSpPr>
        <p:spPr/>
        <p:txBody>
          <a:bodyPr/>
          <a:lstStyle/>
          <a:p>
            <a:r>
              <a:rPr lang="tr-TR" b="1" dirty="0"/>
              <a:t>İYİ BİR PLAN İÇİN NE YAPMALIYIM?</a:t>
            </a:r>
            <a:r>
              <a:rPr lang="tr-TR" dirty="0"/>
              <a:t/>
            </a:r>
            <a:br>
              <a:rPr lang="tr-TR" dirty="0"/>
            </a:br>
            <a:endParaRPr lang="tr-TR" dirty="0"/>
          </a:p>
        </p:txBody>
      </p:sp>
    </p:spTree>
    <p:extLst>
      <p:ext uri="{BB962C8B-B14F-4D97-AF65-F5344CB8AC3E}">
        <p14:creationId xmlns:p14="http://schemas.microsoft.com/office/powerpoint/2010/main" val="943352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2204863"/>
            <a:ext cx="4479033" cy="3921615"/>
          </a:xfrm>
        </p:spPr>
        <p:txBody>
          <a:bodyPr/>
          <a:lstStyle/>
          <a:p>
            <a:r>
              <a:rPr lang="tr-TR" dirty="0"/>
              <a:t>Sınava hazırlanan öğrencilerin büyük bir kısmı plansız çalışırken uzun süre çalışmalarına rağmen hep aynı dersleri çalışırlar. Bu da genellikle sevdikleri veya yapabildikleri derslerdir</a:t>
            </a:r>
          </a:p>
          <a:p>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pic>
        <p:nvPicPr>
          <p:cNvPr id="4" name="Picture 2"/>
          <p:cNvPicPr>
            <a:picLocks noChangeAspect="1"/>
          </p:cNvPicPr>
          <p:nvPr/>
        </p:nvPicPr>
        <p:blipFill>
          <a:blip r:embed="rId2"/>
          <a:srcRect/>
          <a:stretch>
            <a:fillRect/>
          </a:stretch>
        </p:blipFill>
        <p:spPr>
          <a:xfrm>
            <a:off x="5364088" y="2348880"/>
            <a:ext cx="2849605" cy="2673447"/>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9202" y="2708920"/>
            <a:ext cx="2619375" cy="1743075"/>
          </a:xfrm>
          <a:prstGeom prst="rect">
            <a:avLst/>
          </a:prstGeom>
          <a:ln>
            <a:noFill/>
          </a:ln>
          <a:effectLst>
            <a:softEdge rad="112500"/>
          </a:effectLst>
        </p:spPr>
      </p:pic>
    </p:spTree>
    <p:extLst>
      <p:ext uri="{BB962C8B-B14F-4D97-AF65-F5344CB8AC3E}">
        <p14:creationId xmlns:p14="http://schemas.microsoft.com/office/powerpoint/2010/main" val="2919217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Vicdanen kendilerini rahatlatmalarına veya sorulduğunda ders çalıştıklarını söylemelerine rağmen aslında yeterli bir çalışma </a:t>
            </a:r>
            <a:r>
              <a:rPr lang="tr-TR" dirty="0" smtClean="0"/>
              <a:t>değildir.</a:t>
            </a:r>
          </a:p>
          <a:p>
            <a:endParaRPr lang="tr-TR" dirty="0"/>
          </a:p>
          <a:p>
            <a:r>
              <a:rPr lang="tr-TR" dirty="0"/>
              <a:t> Örneğin Türkçe Matematik alanında bir öğrencinin ders çalışmak için masaya oturduğunda hep Türkçe, Edebiyat, Tarih ve Coğrafyayı çalışırken Matematik ve Geometriden uzak durması gibi. Oysa matematik çalışmadan sınavı kazanmak olası değildir. Özetle ne kadar çalıştığınız kadar neyi çalıştığınız da önemlidir.</a:t>
            </a:r>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20874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Ders çalışma süreleri planlanırken</a:t>
            </a:r>
            <a:r>
              <a:rPr lang="tr-TR" dirty="0"/>
              <a:t> süre </a:t>
            </a:r>
            <a:r>
              <a:rPr lang="tr-TR" b="1" dirty="0"/>
              <a:t>45-50 dakikayı </a:t>
            </a:r>
            <a:r>
              <a:rPr lang="tr-TR" dirty="0"/>
              <a:t>geçmemelidir. Bu sürenin sonunda mutlaka ara verilmelidir. Bu konuda yapılan 2 tipik hata vardır. </a:t>
            </a:r>
            <a:endParaRPr lang="tr-TR" dirty="0" smtClean="0"/>
          </a:p>
          <a:p>
            <a:r>
              <a:rPr lang="tr-TR" dirty="0" smtClean="0"/>
              <a:t>Biri</a:t>
            </a:r>
            <a:r>
              <a:rPr lang="tr-TR" dirty="0"/>
              <a:t>, sürenin gereğinden fazla uzun veya kısa tutulmasıdır. Öğrenci hoşlandığı bir dersi gereğinden fazla uzun tutarken, sevmediği dersin süresini kısaltması olası bir hatadır. Özellikle </a:t>
            </a:r>
            <a:r>
              <a:rPr lang="tr-TR" b="1" dirty="0"/>
              <a:t>30 </a:t>
            </a:r>
            <a:r>
              <a:rPr lang="tr-TR" dirty="0"/>
              <a:t>dakikanın altına inen ders çalışma süreleri yetersizdir. </a:t>
            </a:r>
            <a:endParaRPr lang="tr-TR" dirty="0" smtClean="0"/>
          </a:p>
          <a:p>
            <a:r>
              <a:rPr lang="tr-TR" dirty="0" smtClean="0"/>
              <a:t>Diğer </a:t>
            </a:r>
            <a:r>
              <a:rPr lang="tr-TR" dirty="0"/>
              <a:t>bir hata da verilen aralar sonunda tekrar derse dönememektir. Arada yapılan etkinliğe göre ders çalışmanın ertelenmesi çok sık karşılaşılan bir durumdur. Bu noktada öğrencinin öz disiplin sahibi olarak kendisini derse yönlendirebilmesi gerekir.</a:t>
            </a:r>
          </a:p>
          <a:p>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spTree>
    <p:extLst>
      <p:ext uri="{BB962C8B-B14F-4D97-AF65-F5344CB8AC3E}">
        <p14:creationId xmlns:p14="http://schemas.microsoft.com/office/powerpoint/2010/main" val="2998928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Konu tekrarı</a:t>
            </a:r>
            <a:r>
              <a:rPr lang="tr-TR" dirty="0"/>
              <a:t>, günlük olabileceği gibi uzun bir süreyi de kapsayabilir. Fakat o gün öğrenilen konuların tekrarı mutlaka yapılmalıdır. Bu yapılmazsa o konuyu tekrar öğrenmek için harcanacak çaba, tekrar ederken harcanacak zamandan çok çok daha fazla olacaktır. </a:t>
            </a:r>
            <a:endParaRPr lang="tr-TR" dirty="0" smtClean="0"/>
          </a:p>
          <a:p>
            <a:r>
              <a:rPr lang="tr-TR" dirty="0" smtClean="0"/>
              <a:t>Kolay </a:t>
            </a:r>
            <a:r>
              <a:rPr lang="tr-TR" dirty="0"/>
              <a:t>unutan öğrencilerin akşam eve gelir gelmez, hafızası iyi olanlarınsa yatmadan önceki yarım saatlik bir dilimde günlük tekrar yapması faydalı olacaktır. </a:t>
            </a:r>
            <a:endParaRPr lang="tr-TR" dirty="0" smtClean="0"/>
          </a:p>
          <a:p>
            <a:r>
              <a:rPr lang="tr-TR" dirty="0" smtClean="0"/>
              <a:t>Tekrar </a:t>
            </a:r>
            <a:r>
              <a:rPr lang="tr-TR" dirty="0"/>
              <a:t>etmek  “Çalışıyorum ama yapamıyorum” handikabından kurtaracaktır. Tekrarlar haftalık ve aylık olarak da yapılmalıdır. </a:t>
            </a:r>
          </a:p>
          <a:p>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spTree>
    <p:extLst>
      <p:ext uri="{BB962C8B-B14F-4D97-AF65-F5344CB8AC3E}">
        <p14:creationId xmlns:p14="http://schemas.microsoft.com/office/powerpoint/2010/main" val="206461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1"/>
            <a:ext cx="5487145" cy="4407408"/>
          </a:xfrm>
        </p:spPr>
        <p:txBody>
          <a:bodyPr/>
          <a:lstStyle/>
          <a:p>
            <a:endParaRPr lang="tr-TR" dirty="0" smtClean="0"/>
          </a:p>
          <a:p>
            <a:r>
              <a:rPr lang="tr-TR" dirty="0" smtClean="0"/>
              <a:t>Akademik başarıyı arttırmanın en önemli yolu verimli ders çalışmaktır.</a:t>
            </a:r>
          </a:p>
          <a:p>
            <a:pPr marL="45720" indent="0">
              <a:buNone/>
            </a:pPr>
            <a:endParaRPr lang="tr-TR" b="1" dirty="0" smtClean="0"/>
          </a:p>
          <a:p>
            <a:r>
              <a:rPr lang="tr-TR" b="1" dirty="0" smtClean="0"/>
              <a:t>Peki nedir verimli ders çalışmak ?</a:t>
            </a:r>
          </a:p>
          <a:p>
            <a:pPr marL="45720" indent="0">
              <a:buNone/>
            </a:pPr>
            <a:r>
              <a:rPr lang="tr-TR" dirty="0" smtClean="0"/>
              <a:t> Verimli </a:t>
            </a:r>
            <a:r>
              <a:rPr lang="tr-TR" dirty="0"/>
              <a:t>ders çalışma, zamanı planlı ve programlı bir şekilde kullanarak çalışmalarımızdan verim almamızdır</a:t>
            </a:r>
            <a:r>
              <a:rPr lang="tr-TR" dirty="0" smtClean="0"/>
              <a:t>.</a:t>
            </a:r>
          </a:p>
          <a:p>
            <a:pPr marL="45720" indent="0">
              <a:buNone/>
            </a:pPr>
            <a:r>
              <a:rPr lang="tr-TR" dirty="0" smtClean="0"/>
              <a:t> </a:t>
            </a:r>
            <a:endParaRPr lang="tr-TR" b="1" dirty="0"/>
          </a:p>
        </p:txBody>
      </p:sp>
      <p:sp>
        <p:nvSpPr>
          <p:cNvPr id="3" name="Başlık 2"/>
          <p:cNvSpPr>
            <a:spLocks noGrp="1"/>
          </p:cNvSpPr>
          <p:nvPr>
            <p:ph type="title"/>
          </p:nvPr>
        </p:nvSpPr>
        <p:spPr/>
        <p:txBody>
          <a:bodyPr/>
          <a:lstStyle/>
          <a:p>
            <a:r>
              <a:rPr lang="tr-TR" dirty="0" smtClean="0"/>
              <a:t>Verimli ders </a:t>
            </a:r>
            <a:r>
              <a:rPr lang="tr-TR" dirty="0" err="1" smtClean="0"/>
              <a:t>çalişma</a:t>
            </a:r>
            <a:endParaRPr lang="tr-TR"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060848"/>
            <a:ext cx="2846387"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0224" y="2575593"/>
            <a:ext cx="2562226" cy="1647033"/>
          </a:xfrm>
          <a:prstGeom prst="rect">
            <a:avLst/>
          </a:prstGeom>
        </p:spPr>
      </p:pic>
    </p:spTree>
    <p:extLst>
      <p:ext uri="{BB962C8B-B14F-4D97-AF65-F5344CB8AC3E}">
        <p14:creationId xmlns:p14="http://schemas.microsoft.com/office/powerpoint/2010/main" val="1027325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2060847"/>
            <a:ext cx="5343129" cy="4065631"/>
          </a:xfrm>
        </p:spPr>
        <p:txBody>
          <a:bodyPr/>
          <a:lstStyle/>
          <a:p>
            <a:r>
              <a:rPr lang="tr-TR" b="1" dirty="0"/>
              <a:t>Soru çözümü</a:t>
            </a:r>
            <a:r>
              <a:rPr lang="tr-TR" dirty="0"/>
              <a:t> yardımcı bir öğrenme yolu olmalıdır. </a:t>
            </a:r>
            <a:r>
              <a:rPr lang="tr-TR" dirty="0" smtClean="0"/>
              <a:t>Yine </a:t>
            </a:r>
            <a:r>
              <a:rPr lang="tr-TR" dirty="0"/>
              <a:t>çözülen soruların yanıtlarını incelemek, en az soru çözmek kadar önemlidir</a:t>
            </a:r>
            <a:r>
              <a:rPr lang="tr-TR" dirty="0" smtClean="0"/>
              <a:t>.</a:t>
            </a:r>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pic>
        <p:nvPicPr>
          <p:cNvPr id="4" name="Picture 2"/>
          <p:cNvPicPr>
            <a:picLocks noChangeAspect="1"/>
          </p:cNvPicPr>
          <p:nvPr/>
        </p:nvPicPr>
        <p:blipFill>
          <a:blip r:embed="rId2"/>
          <a:srcRect/>
          <a:stretch>
            <a:fillRect/>
          </a:stretch>
        </p:blipFill>
        <p:spPr>
          <a:xfrm>
            <a:off x="4716016" y="3275721"/>
            <a:ext cx="2849605" cy="2673447"/>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9255" y="3540881"/>
            <a:ext cx="2143125" cy="21431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11977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smtClean="0"/>
          </a:p>
          <a:p>
            <a:endParaRPr lang="tr-TR" dirty="0">
              <a:solidFill>
                <a:schemeClr val="tx2">
                  <a:lumMod val="90000"/>
                  <a:lumOff val="10000"/>
                </a:schemeClr>
              </a:solidFill>
            </a:endParaRPr>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sp>
        <p:nvSpPr>
          <p:cNvPr id="6" name="Dikdörtgen 5"/>
          <p:cNvSpPr/>
          <p:nvPr/>
        </p:nvSpPr>
        <p:spPr>
          <a:xfrm>
            <a:off x="395536" y="1916832"/>
            <a:ext cx="7776864" cy="3693319"/>
          </a:xfrm>
          <a:prstGeom prst="rect">
            <a:avLst/>
          </a:prstGeom>
        </p:spPr>
        <p:txBody>
          <a:bodyPr wrap="square">
            <a:spAutoFit/>
          </a:bodyPr>
          <a:lstStyle/>
          <a:p>
            <a:pPr marL="285750" indent="-285750" fontAlgn="base">
              <a:buFont typeface="Arial" pitchFamily="34" charset="0"/>
              <a:buChar char="•"/>
            </a:pPr>
            <a:r>
              <a:rPr lang="tr-TR" b="1" dirty="0">
                <a:solidFill>
                  <a:schemeClr val="accent1">
                    <a:lumMod val="50000"/>
                  </a:schemeClr>
                </a:solidFill>
              </a:rPr>
              <a:t>Uyku ve beslenme plan yapılırken üzerinde durulması gereken bir diğer önemli hususlardır. </a:t>
            </a:r>
            <a:endParaRPr lang="tr-TR" b="1" dirty="0" smtClean="0">
              <a:solidFill>
                <a:schemeClr val="accent1">
                  <a:lumMod val="50000"/>
                </a:schemeClr>
              </a:solidFill>
            </a:endParaRPr>
          </a:p>
          <a:p>
            <a:pPr marL="285750" indent="-285750" fontAlgn="base">
              <a:buFont typeface="Arial" pitchFamily="34" charset="0"/>
              <a:buChar char="•"/>
            </a:pPr>
            <a:r>
              <a:rPr lang="tr-TR" dirty="0" smtClean="0">
                <a:solidFill>
                  <a:schemeClr val="accent1">
                    <a:lumMod val="50000"/>
                  </a:schemeClr>
                </a:solidFill>
              </a:rPr>
              <a:t>Genelde </a:t>
            </a:r>
            <a:r>
              <a:rPr lang="tr-TR" dirty="0">
                <a:solidFill>
                  <a:schemeClr val="accent1">
                    <a:lumMod val="50000"/>
                  </a:schemeClr>
                </a:solidFill>
              </a:rPr>
              <a:t>öğrenciler bu 2 durumun ciddiyeti üzerinde pek durmazlar. Aşırı veya az uykulu olmak, kahvaltısız güne başlamak tipik hatalardır. Oysa ki uyku ve beslenme vücudun güne hazır hale gelmesini sağlar. Az uykuluyken öğrendiklerimiz zihnimizde yer etmezken aşırı uykuyla da değerli vaktimizi harcamış oluruz. </a:t>
            </a:r>
            <a:endParaRPr lang="tr-TR" dirty="0" smtClean="0">
              <a:solidFill>
                <a:schemeClr val="accent1">
                  <a:lumMod val="50000"/>
                </a:schemeClr>
              </a:solidFill>
            </a:endParaRPr>
          </a:p>
          <a:p>
            <a:pPr marL="285750" indent="-285750" fontAlgn="base">
              <a:buFont typeface="Arial" pitchFamily="34" charset="0"/>
              <a:buChar char="•"/>
            </a:pPr>
            <a:r>
              <a:rPr lang="tr-TR" dirty="0" smtClean="0">
                <a:solidFill>
                  <a:schemeClr val="accent1">
                    <a:lumMod val="50000"/>
                  </a:schemeClr>
                </a:solidFill>
              </a:rPr>
              <a:t>Günde </a:t>
            </a:r>
            <a:r>
              <a:rPr lang="tr-TR" dirty="0">
                <a:solidFill>
                  <a:schemeClr val="accent1">
                    <a:lumMod val="50000"/>
                  </a:schemeClr>
                </a:solidFill>
              </a:rPr>
              <a:t>ortalama uyku süresi 7-8 saat aralığında olmalıdır. 8 saati kesinlikle geçmemelidir. </a:t>
            </a:r>
            <a:endParaRPr lang="tr-TR" dirty="0" smtClean="0">
              <a:solidFill>
                <a:schemeClr val="accent1">
                  <a:lumMod val="50000"/>
                </a:schemeClr>
              </a:solidFill>
            </a:endParaRPr>
          </a:p>
          <a:p>
            <a:pPr marL="285750" indent="-285750" fontAlgn="base">
              <a:buFont typeface="Arial" pitchFamily="34" charset="0"/>
              <a:buChar char="•"/>
            </a:pPr>
            <a:r>
              <a:rPr lang="tr-TR" dirty="0" smtClean="0">
                <a:solidFill>
                  <a:schemeClr val="accent1">
                    <a:lumMod val="50000"/>
                  </a:schemeClr>
                </a:solidFill>
              </a:rPr>
              <a:t>Kahvaltı </a:t>
            </a:r>
            <a:r>
              <a:rPr lang="tr-TR" dirty="0">
                <a:solidFill>
                  <a:schemeClr val="accent1">
                    <a:lumMod val="50000"/>
                  </a:schemeClr>
                </a:solidFill>
              </a:rPr>
              <a:t>yapmak, bütün besin türlerinden dengeli bir biçimde tüketmek, bol bol sebze ve meyve yemek, fastfood ve aşırı çay kahve tüketiminden uzak durmak hem sağlıklı bir ruh ve beden yapınız olmasını sağlayacak hem de sınav kaygınızı kontrolde de size yardımcı olacaktır.</a:t>
            </a:r>
          </a:p>
        </p:txBody>
      </p:sp>
    </p:spTree>
    <p:extLst>
      <p:ext uri="{BB962C8B-B14F-4D97-AF65-F5344CB8AC3E}">
        <p14:creationId xmlns:p14="http://schemas.microsoft.com/office/powerpoint/2010/main" val="3979902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fontAlgn="base"/>
            <a:r>
              <a:rPr lang="tr-TR" dirty="0"/>
              <a:t>Hangi derse ne zaman çalışılacağına haftanın hangi günü hangi saati çalışılacağına önceden karar verilir. Konu tekrarlarının ne zaman yapılacağı, soru çözümlerinin hangi saatte olacağı önceden belirlenmelidir. Planlı ve programlı çalışılsa da çeşitli nedenlerle yapılamayan ödevler de mutlaka belirli bir plan ve program dahilinde yetiştirilmelidir</a:t>
            </a:r>
            <a:r>
              <a:rPr lang="tr-TR" dirty="0" smtClean="0"/>
              <a:t>.</a:t>
            </a:r>
          </a:p>
          <a:p>
            <a:pPr fontAlgn="base"/>
            <a:endParaRPr lang="tr-TR" dirty="0"/>
          </a:p>
          <a:p>
            <a:pPr fontAlgn="base"/>
            <a:r>
              <a:rPr lang="tr-TR" dirty="0"/>
              <a:t>Çalışma planı eğer ‘</a:t>
            </a:r>
            <a:r>
              <a:rPr lang="tr-TR" b="1" dirty="0"/>
              <a:t>’Hangi derse ne zaman çalışacağını, hangi derse ne kadar süre çalışacağını ve hangi derse hangi yöntemlerle çalışacağını belirlemeye yardımcı oluyorsa</a:t>
            </a:r>
            <a:r>
              <a:rPr lang="tr-TR" dirty="0"/>
              <a:t> doğru bir çalışma planı demektir.</a:t>
            </a:r>
          </a:p>
          <a:p>
            <a:endParaRPr lang="tr-TR" dirty="0"/>
          </a:p>
        </p:txBody>
      </p:sp>
      <p:sp>
        <p:nvSpPr>
          <p:cNvPr id="3" name="Başlık 2"/>
          <p:cNvSpPr>
            <a:spLocks noGrp="1"/>
          </p:cNvSpPr>
          <p:nvPr>
            <p:ph type="title"/>
          </p:nvPr>
        </p:nvSpPr>
        <p:spPr/>
        <p:txBody>
          <a:bodyPr/>
          <a:lstStyle/>
          <a:p>
            <a:r>
              <a:rPr lang="tr-TR" b="1" dirty="0"/>
              <a:t>HEDEFLERİNİZE ULAŞMAK İÇİN MUTLAKA PLANLI VE PROGRAMLI ÇALIŞIN</a:t>
            </a:r>
            <a:endParaRPr lang="tr-TR" dirty="0"/>
          </a:p>
        </p:txBody>
      </p:sp>
    </p:spTree>
    <p:extLst>
      <p:ext uri="{BB962C8B-B14F-4D97-AF65-F5344CB8AC3E}">
        <p14:creationId xmlns:p14="http://schemas.microsoft.com/office/powerpoint/2010/main" val="3163678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628800"/>
            <a:ext cx="4335017" cy="4497679"/>
          </a:xfrm>
        </p:spPr>
        <p:txBody>
          <a:bodyPr/>
          <a:lstStyle/>
          <a:p>
            <a:r>
              <a:rPr lang="tr-TR" b="1" u="sng" dirty="0"/>
              <a:t>Konuyu Derste İyi Dinleyin:</a:t>
            </a:r>
            <a:r>
              <a:rPr lang="tr-TR" u="sng" dirty="0"/>
              <a:t> </a:t>
            </a:r>
            <a:r>
              <a:rPr lang="tr-TR" dirty="0"/>
              <a:t> Dersi derste dikkatli bir şekilde dinleyerek konuları öğrenme yolunda ciddi yol alabilirsiniz. Sınıfta yüz yüze veya online eğitim yapılırken sınıf yönetimi oldukça önemlidir. Öğretmenlerin bu konuda hassas davranması ve dikkatli olması önem arz eder. Öğrenciye konuyu derste anlatmak hem öğretmenin hem de öğrencinin işini </a:t>
            </a:r>
            <a:r>
              <a:rPr lang="tr-TR" dirty="0" smtClean="0"/>
              <a:t>kolaylaştırır</a:t>
            </a:r>
            <a:r>
              <a:rPr lang="tr-TR" dirty="0"/>
              <a:t>. </a:t>
            </a:r>
          </a:p>
          <a:p>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pic>
        <p:nvPicPr>
          <p:cNvPr id="4" name="Picture 2"/>
          <p:cNvPicPr>
            <a:picLocks noChangeAspect="1"/>
          </p:cNvPicPr>
          <p:nvPr/>
        </p:nvPicPr>
        <p:blipFill>
          <a:blip r:embed="rId2"/>
          <a:srcRect/>
          <a:stretch>
            <a:fillRect/>
          </a:stretch>
        </p:blipFill>
        <p:spPr>
          <a:xfrm>
            <a:off x="5292080" y="2420888"/>
            <a:ext cx="2849605" cy="2673447"/>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1933" y="3049239"/>
            <a:ext cx="2529898" cy="1416743"/>
          </a:xfrm>
          <a:prstGeom prst="rect">
            <a:avLst/>
          </a:prstGeom>
        </p:spPr>
      </p:pic>
    </p:spTree>
    <p:extLst>
      <p:ext uri="{BB962C8B-B14F-4D97-AF65-F5344CB8AC3E}">
        <p14:creationId xmlns:p14="http://schemas.microsoft.com/office/powerpoint/2010/main" val="40177547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b="1" u="sng" dirty="0" smtClean="0"/>
          </a:p>
          <a:p>
            <a:endParaRPr lang="tr-TR" b="1" u="sng" dirty="0"/>
          </a:p>
          <a:p>
            <a:r>
              <a:rPr lang="tr-TR" b="1" u="sng" dirty="0" smtClean="0"/>
              <a:t>Soruların </a:t>
            </a:r>
            <a:r>
              <a:rPr lang="tr-TR" b="1" u="sng" dirty="0"/>
              <a:t>Çözüm Yollarını İyi Öğrenin:</a:t>
            </a:r>
            <a:r>
              <a:rPr lang="tr-TR" u="sng" dirty="0"/>
              <a:t> </a:t>
            </a:r>
            <a:r>
              <a:rPr lang="tr-TR" dirty="0"/>
              <a:t>Sadece konuyu dinlemek öğrenme için yeterli olmayabilir. Öğrencinin bu süreçten sonra sorularla öğrendiklerini pekiştirmesi gerekir. Çözemediği sorularda öğretmenlerinden yardım ister. Bu durumda bizler çocuğun soruyu çözme gidişatından bulduğu sonuca kadar detaylı bir inceleme yapıp onu doğru yola sevk etmemiz gerekir. Soru çözümünden sonra benzer bir soru sorarak öğrencinin test edilmesi oldukça sağlıklı bir yoldur</a:t>
            </a:r>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spTree>
    <p:extLst>
      <p:ext uri="{BB962C8B-B14F-4D97-AF65-F5344CB8AC3E}">
        <p14:creationId xmlns:p14="http://schemas.microsoft.com/office/powerpoint/2010/main" val="4039675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b="1" u="sng" dirty="0" smtClean="0"/>
          </a:p>
          <a:p>
            <a:endParaRPr lang="tr-TR" b="1" u="sng" dirty="0"/>
          </a:p>
          <a:p>
            <a:endParaRPr lang="tr-TR" b="1" u="sng" dirty="0" smtClean="0"/>
          </a:p>
          <a:p>
            <a:r>
              <a:rPr lang="tr-TR" b="1" u="sng" dirty="0" smtClean="0"/>
              <a:t>Derste </a:t>
            </a:r>
            <a:r>
              <a:rPr lang="tr-TR" b="1" u="sng" dirty="0"/>
              <a:t>Önemli Yerleri Not Edin ya da Altını Çizin.</a:t>
            </a:r>
            <a:r>
              <a:rPr lang="tr-TR" u="sng" dirty="0"/>
              <a:t> </a:t>
            </a:r>
            <a:r>
              <a:rPr lang="tr-TR" dirty="0"/>
              <a:t>En iyi öğrenme yöntemlerinden birisi yazarak öğrenmektir. Mutlaka derslerde not tutulmalı ve notların tekrar edilmesi çok önemlidir. Konunun akılda </a:t>
            </a:r>
            <a:r>
              <a:rPr lang="tr-TR" dirty="0" smtClean="0"/>
              <a:t>kalıcılığını </a:t>
            </a:r>
            <a:r>
              <a:rPr lang="tr-TR" dirty="0"/>
              <a:t>arttıracağı gibi öğrencinin ertesi güne de hazırlıklı gelmesi için bir yoldur. </a:t>
            </a:r>
          </a:p>
          <a:p>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spTree>
    <p:extLst>
      <p:ext uri="{BB962C8B-B14F-4D97-AF65-F5344CB8AC3E}">
        <p14:creationId xmlns:p14="http://schemas.microsoft.com/office/powerpoint/2010/main" val="21267827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u="sng" dirty="0"/>
              <a:t>Soru Çözerken Kolaydan Zora Doğru Sorular Çözün:</a:t>
            </a:r>
            <a:r>
              <a:rPr lang="tr-TR" u="sng" dirty="0"/>
              <a:t> </a:t>
            </a:r>
            <a:r>
              <a:rPr lang="tr-TR" dirty="0"/>
              <a:t>Bazı öğrenciler şöyle bir hataya düşebiliyorlar. Konuyu kavradıktan sonra gerçek sınavda çıkmış soruları çözmeye çalışıyorlar. Eğer soruları çözemezlerse ben zaten başarılı olamam, çözebiliyorlarsa ben bu işi kavradım. Artık çalışmama gerek yok gibi yanlış düşüncelere kapılabiliyorlar. İşte bu yanlış düşüncelere kapılmamak için kolay sorulardan zor sorulara doğru giderek adım adım motivasyonu arttırılmalıdır.</a:t>
            </a:r>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spTree>
    <p:extLst>
      <p:ext uri="{BB962C8B-B14F-4D97-AF65-F5344CB8AC3E}">
        <p14:creationId xmlns:p14="http://schemas.microsoft.com/office/powerpoint/2010/main" val="35550092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b="1" u="sng" dirty="0" smtClean="0"/>
          </a:p>
          <a:p>
            <a:endParaRPr lang="tr-TR" b="1" u="sng" dirty="0"/>
          </a:p>
          <a:p>
            <a:r>
              <a:rPr lang="tr-TR" b="1" u="sng" dirty="0" smtClean="0"/>
              <a:t>Testlerde </a:t>
            </a:r>
            <a:r>
              <a:rPr lang="tr-TR" b="1" u="sng" dirty="0"/>
              <a:t>Yanlış Sayınız Fazla İse Konuya Tekrar Çalışın.</a:t>
            </a:r>
            <a:r>
              <a:rPr lang="tr-TR" dirty="0"/>
              <a:t> Test çözerken sorularda çok fazla hata yapıyorsa öğrenci konuyu tam olarak kavrayamamış demektir. Yeniden konu tekrarı yaparak ya da imkanı varsa o konuyla ilgili özel ders ya da etüt alarak eksiğini giderip yeniden test çözmelidir. </a:t>
            </a:r>
          </a:p>
          <a:p>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spTree>
    <p:extLst>
      <p:ext uri="{BB962C8B-B14F-4D97-AF65-F5344CB8AC3E}">
        <p14:creationId xmlns:p14="http://schemas.microsoft.com/office/powerpoint/2010/main" val="42872914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fontAlgn="base"/>
            <a:r>
              <a:rPr lang="tr-TR" b="1" u="sng" dirty="0"/>
              <a:t>OLABİLDİĞİNCE FARKLI KAYNAKLARIN SORU ÇÖZÜN!</a:t>
            </a:r>
            <a:endParaRPr lang="tr-TR" dirty="0"/>
          </a:p>
          <a:p>
            <a:pPr marL="45720" indent="0" fontAlgn="base">
              <a:buNone/>
            </a:pPr>
            <a:r>
              <a:rPr lang="tr-TR" dirty="0"/>
              <a:t>Farklı kaynaklardan soru görmek sınav için oldukça yararlıdır. Hem soru stillerini öğrenmek hem de hızını olabildiğince arttırması açısından öğrenci için oldukça verimli olacaktır. Bu konuda öğretmenlerin güncel soru bankalarını ve konu anlatımlı kitapları bilmesi önem arz eder. Öğrencilere doğru kaynakları yönelterek işlerini kolaylaştırabiliriz. </a:t>
            </a:r>
          </a:p>
          <a:p>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spTree>
    <p:extLst>
      <p:ext uri="{BB962C8B-B14F-4D97-AF65-F5344CB8AC3E}">
        <p14:creationId xmlns:p14="http://schemas.microsoft.com/office/powerpoint/2010/main" val="23928957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
            </a:r>
            <a:br>
              <a:rPr lang="tr-TR" dirty="0" smtClean="0"/>
            </a:br>
            <a:endParaRPr lang="tr-TR" dirty="0"/>
          </a:p>
        </p:txBody>
      </p:sp>
      <p:pic>
        <p:nvPicPr>
          <p:cNvPr id="4" name="Picture 4"/>
          <p:cNvPicPr>
            <a:picLocks noGrp="1" noChangeAspect="1"/>
          </p:cNvPicPr>
          <p:nvPr>
            <p:ph idx="1"/>
          </p:nvPr>
        </p:nvPicPr>
        <p:blipFill>
          <a:blip r:embed="rId2"/>
          <a:srcRect/>
          <a:stretch>
            <a:fillRect/>
          </a:stretch>
        </p:blipFill>
        <p:spPr>
          <a:xfrm>
            <a:off x="1988146" y="1719263"/>
            <a:ext cx="5193107" cy="4406900"/>
          </a:xfrm>
          <a:prstGeom prst="rect">
            <a:avLst/>
          </a:prstGeom>
        </p:spPr>
      </p:pic>
      <p:sp>
        <p:nvSpPr>
          <p:cNvPr id="5" name="Dikdörtgen 4"/>
          <p:cNvSpPr/>
          <p:nvPr/>
        </p:nvSpPr>
        <p:spPr>
          <a:xfrm>
            <a:off x="2286000" y="2344088"/>
            <a:ext cx="4572000" cy="2862322"/>
          </a:xfrm>
          <a:prstGeom prst="rect">
            <a:avLst/>
          </a:prstGeom>
        </p:spPr>
        <p:txBody>
          <a:bodyPr>
            <a:spAutoFit/>
          </a:bodyPr>
          <a:lstStyle/>
          <a:p>
            <a:pPr fontAlgn="base">
              <a:lnSpc>
                <a:spcPct val="150000"/>
              </a:lnSpc>
              <a:spcAft>
                <a:spcPts val="0"/>
              </a:spcAft>
            </a:pPr>
            <a:r>
              <a:rPr lang="tr-TR" sz="2000" b="1" dirty="0" smtClean="0">
                <a:solidFill>
                  <a:schemeClr val="accent1">
                    <a:lumMod val="50000"/>
                  </a:schemeClr>
                </a:solidFill>
                <a:effectLst/>
                <a:latin typeface="Times New Roman"/>
                <a:ea typeface="Times New Roman"/>
                <a:cs typeface="Times New Roman"/>
              </a:rPr>
              <a:t>Unutmayın! İnsan beyni okuduklarının 10’unu, işittiklerinin 20’sini, gördüklerinin 30’unu, gördüklerinin ve işittiklerinin 50’sini, söylediklerinin 70’ini ve uyguladıklarının 90’ını hatırlar.</a:t>
            </a:r>
            <a:endParaRPr lang="tr-TR" sz="2000" dirty="0">
              <a:solidFill>
                <a:schemeClr val="accent1">
                  <a:lumMod val="50000"/>
                </a:schemeClr>
              </a:solidFill>
              <a:effectLst/>
              <a:latin typeface="Calibri"/>
              <a:ea typeface="Calibri"/>
              <a:cs typeface="Times New Roman"/>
            </a:endParaRPr>
          </a:p>
        </p:txBody>
      </p:sp>
    </p:spTree>
    <p:extLst>
      <p:ext uri="{BB962C8B-B14F-4D97-AF65-F5344CB8AC3E}">
        <p14:creationId xmlns:p14="http://schemas.microsoft.com/office/powerpoint/2010/main" val="55399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buClr>
                <a:srgbClr val="759AA5"/>
              </a:buClr>
            </a:pPr>
            <a:r>
              <a:rPr lang="tr-TR" dirty="0">
                <a:solidFill>
                  <a:srgbClr val="1D3641"/>
                </a:solidFill>
              </a:rPr>
              <a:t>Yaptığımız çalışmanın verimli olup olmadığına karar verirken çalışma masasında geçirdiğimiz zamanı değil, çalışmalarımızın sonucunda elde ettiğimiz somut verileri dikkate alarak verimli çalışıp çalışmadığımıza karar verebiliriz. </a:t>
            </a:r>
            <a:endParaRPr lang="tr-TR" dirty="0" smtClean="0">
              <a:solidFill>
                <a:srgbClr val="1D3641"/>
              </a:solidFill>
            </a:endParaRPr>
          </a:p>
          <a:p>
            <a:pPr>
              <a:buClr>
                <a:srgbClr val="759AA5"/>
              </a:buClr>
            </a:pPr>
            <a:endParaRPr lang="tr-TR" b="1" dirty="0">
              <a:solidFill>
                <a:srgbClr val="1D3641"/>
              </a:solidFill>
            </a:endParaRPr>
          </a:p>
          <a:p>
            <a:r>
              <a:rPr lang="tr-TR" dirty="0"/>
              <a:t>Okulda yapılan yazılı sınavlardaki not artışı, çoktan seçmeli </a:t>
            </a:r>
            <a:r>
              <a:rPr lang="tr-TR" dirty="0" smtClean="0"/>
              <a:t>deneme sınavlarındaki </a:t>
            </a:r>
            <a:r>
              <a:rPr lang="tr-TR" dirty="0"/>
              <a:t>net ve puan artışları öğrencilerin verimli ders çalışıp </a:t>
            </a:r>
            <a:r>
              <a:rPr lang="tr-TR" dirty="0" smtClean="0"/>
              <a:t>çalışmadığı konusunda </a:t>
            </a:r>
            <a:r>
              <a:rPr lang="tr-TR" dirty="0"/>
              <a:t>bizlere rehberlik edecek en önemli verilerdir.</a:t>
            </a:r>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spTree>
    <p:extLst>
      <p:ext uri="{BB962C8B-B14F-4D97-AF65-F5344CB8AC3E}">
        <p14:creationId xmlns:p14="http://schemas.microsoft.com/office/powerpoint/2010/main" val="2550570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68052" y="1734910"/>
            <a:ext cx="8407893" cy="4407408"/>
          </a:xfrm>
        </p:spPr>
        <p:txBody>
          <a:bodyPr/>
          <a:lstStyle/>
          <a:p>
            <a:pPr fontAlgn="base"/>
            <a:r>
              <a:rPr lang="tr-TR" b="1" dirty="0"/>
              <a:t>Verimli Ders Çalışmaya Giden Yolda Olmazsa Olmaz İki </a:t>
            </a:r>
            <a:r>
              <a:rPr lang="tr-TR" b="1" dirty="0" smtClean="0"/>
              <a:t>Unsur</a:t>
            </a:r>
            <a:endParaRPr lang="tr-TR" dirty="0"/>
          </a:p>
          <a:p>
            <a:pPr marL="45720" indent="0" fontAlgn="base">
              <a:buNone/>
            </a:pPr>
            <a:r>
              <a:rPr lang="tr-TR" dirty="0"/>
              <a:t>1)Düzenli </a:t>
            </a:r>
            <a:r>
              <a:rPr lang="tr-TR" dirty="0" smtClean="0"/>
              <a:t>Uyku                                   2)Doğru Beslenme</a:t>
            </a:r>
          </a:p>
          <a:p>
            <a:pPr marL="45720" indent="0" fontAlgn="base">
              <a:buNone/>
            </a:pPr>
            <a:endParaRPr lang="tr-TR" dirty="0"/>
          </a:p>
          <a:p>
            <a:pPr marL="45720" indent="0" fontAlgn="base">
              <a:buNone/>
            </a:pPr>
            <a:endParaRPr lang="tr-TR" dirty="0"/>
          </a:p>
          <a:p>
            <a:pPr marL="45720" indent="0" fontAlgn="base">
              <a:buNone/>
            </a:pPr>
            <a:endParaRPr lang="tr-TR" dirty="0"/>
          </a:p>
          <a:p>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pic>
        <p:nvPicPr>
          <p:cNvPr id="6" name="Picture 2"/>
          <p:cNvPicPr>
            <a:picLocks noChangeAspect="1"/>
          </p:cNvPicPr>
          <p:nvPr/>
        </p:nvPicPr>
        <p:blipFill>
          <a:blip r:embed="rId2"/>
          <a:srcRect/>
          <a:stretch>
            <a:fillRect/>
          </a:stretch>
        </p:blipFill>
        <p:spPr>
          <a:xfrm>
            <a:off x="467544" y="2780927"/>
            <a:ext cx="2849605" cy="2673447"/>
          </a:xfrm>
          <a:prstGeom prst="rect">
            <a:avLst/>
          </a:prstGeom>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2780927"/>
            <a:ext cx="2852737"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202" y="3237841"/>
            <a:ext cx="2592288" cy="1762695"/>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45915" y="3367886"/>
            <a:ext cx="2369652" cy="1499528"/>
          </a:xfrm>
          <a:prstGeom prst="rect">
            <a:avLst/>
          </a:prstGeom>
        </p:spPr>
      </p:pic>
    </p:spTree>
    <p:extLst>
      <p:ext uri="{BB962C8B-B14F-4D97-AF65-F5344CB8AC3E}">
        <p14:creationId xmlns:p14="http://schemas.microsoft.com/office/powerpoint/2010/main" val="569439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Uykunun insan sağlığı için önemi saymakla bitmez. Merkezi sistemin yenilenmesini sağlaması, sindirimi düzenlemesi, vücut kaslarını güçlendirmesi… </a:t>
            </a:r>
            <a:endParaRPr lang="tr-TR" dirty="0" smtClean="0"/>
          </a:p>
          <a:p>
            <a:endParaRPr lang="tr-TR" dirty="0" smtClean="0"/>
          </a:p>
          <a:p>
            <a:r>
              <a:rPr lang="tr-TR" dirty="0" smtClean="0"/>
              <a:t>Bütün </a:t>
            </a:r>
            <a:r>
              <a:rPr lang="tr-TR" dirty="0"/>
              <a:t>bu faydalarının yanında bir de olmazsa olmaz faydası insan beynini dinlendirerek bir sonraki güne daha zinde uyanmasını sağlaması gelir</a:t>
            </a:r>
            <a:r>
              <a:rPr lang="tr-TR" dirty="0" smtClean="0"/>
              <a:t>.</a:t>
            </a:r>
          </a:p>
          <a:p>
            <a:endParaRPr lang="tr-TR" dirty="0" smtClean="0"/>
          </a:p>
          <a:p>
            <a:r>
              <a:rPr lang="tr-TR" dirty="0" smtClean="0"/>
              <a:t> </a:t>
            </a:r>
            <a:r>
              <a:rPr lang="tr-TR" dirty="0"/>
              <a:t>Biliyorsunuz ne kadar çok çalışırsak çalışalım ne kadar çok çalışma masasında vakit geçirirsek geçirelim eğer uykumuzu almamışsak derslere konsantre olma ihtimalimiz düşecektir. </a:t>
            </a:r>
            <a:endParaRPr lang="tr-TR" dirty="0"/>
          </a:p>
        </p:txBody>
      </p:sp>
      <p:sp>
        <p:nvSpPr>
          <p:cNvPr id="3" name="Başlık 2"/>
          <p:cNvSpPr>
            <a:spLocks noGrp="1"/>
          </p:cNvSpPr>
          <p:nvPr>
            <p:ph type="title"/>
          </p:nvPr>
        </p:nvSpPr>
        <p:spPr/>
        <p:txBody>
          <a:bodyPr/>
          <a:lstStyle/>
          <a:p>
            <a:r>
              <a:rPr lang="tr-TR" b="1" dirty="0"/>
              <a:t>Düzenli Uyku</a:t>
            </a:r>
            <a:endParaRPr lang="tr-TR" dirty="0"/>
          </a:p>
        </p:txBody>
      </p:sp>
    </p:spTree>
    <p:extLst>
      <p:ext uri="{BB962C8B-B14F-4D97-AF65-F5344CB8AC3E}">
        <p14:creationId xmlns:p14="http://schemas.microsoft.com/office/powerpoint/2010/main" val="1916274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1"/>
            <a:ext cx="4479033" cy="4407408"/>
          </a:xfrm>
        </p:spPr>
        <p:txBody>
          <a:bodyPr>
            <a:normAutofit lnSpcReduction="10000"/>
          </a:bodyPr>
          <a:lstStyle/>
          <a:p>
            <a:r>
              <a:rPr lang="tr-TR" dirty="0"/>
              <a:t>Bu yüzden öğrencinin ders çalışmaya başlamadan önce mutlaka düzenli bir uyku alışkanlığının olması gerektiğini unutmayalım. </a:t>
            </a:r>
            <a:endParaRPr lang="tr-TR" dirty="0" smtClean="0"/>
          </a:p>
          <a:p>
            <a:endParaRPr lang="tr-TR" dirty="0"/>
          </a:p>
          <a:p>
            <a:r>
              <a:rPr lang="tr-TR" dirty="0" smtClean="0"/>
              <a:t>Yetişkin </a:t>
            </a:r>
            <a:r>
              <a:rPr lang="tr-TR" dirty="0"/>
              <a:t>bireyler için günlük ortalama uyku saatinin 7-9 saat aralığında olması gerektiğini düşünecek olursak bu sürenin altında veya üzerinde uyku uyumanın çalışmalarımızdaki verimi düşüreceğini unutmamalıyız.</a:t>
            </a:r>
          </a:p>
          <a:p>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pic>
        <p:nvPicPr>
          <p:cNvPr id="4" name="Picture 2"/>
          <p:cNvPicPr>
            <a:picLocks noChangeAspect="1"/>
          </p:cNvPicPr>
          <p:nvPr/>
        </p:nvPicPr>
        <p:blipFill>
          <a:blip r:embed="rId2"/>
          <a:srcRect/>
          <a:stretch>
            <a:fillRect/>
          </a:stretch>
        </p:blipFill>
        <p:spPr>
          <a:xfrm>
            <a:off x="4932040" y="2132856"/>
            <a:ext cx="3556595" cy="3336732"/>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3814" y="2827960"/>
            <a:ext cx="3893046" cy="194652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144137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smtClean="0"/>
              <a:t>Günlük </a:t>
            </a:r>
            <a:r>
              <a:rPr lang="tr-TR" dirty="0"/>
              <a:t>hayatımızda vücudumuzun ihtiyacı olan besinleri vücudumuzun ihtiyacı kadar tüketmeye doğru beslenme denir</a:t>
            </a:r>
            <a:r>
              <a:rPr lang="tr-TR" dirty="0" smtClean="0"/>
              <a:t>.</a:t>
            </a:r>
          </a:p>
          <a:p>
            <a:pPr marL="45720" indent="0">
              <a:buNone/>
            </a:pPr>
            <a:r>
              <a:rPr lang="tr-TR" dirty="0" smtClean="0"/>
              <a:t> </a:t>
            </a:r>
          </a:p>
          <a:p>
            <a:r>
              <a:rPr lang="tr-TR" dirty="0" smtClean="0"/>
              <a:t>Doğru </a:t>
            </a:r>
            <a:r>
              <a:rPr lang="tr-TR" dirty="0"/>
              <a:t>ve düzenli beslenme vücut direncini arttırır, enerjik olmamızı sağlar, yaşlanmayı geciktirir, bedensel ve zihinsel aktiviteyi arttırır. Yani zihinsel aktivitemizin güçlü olmasının yolu doğru beslenmeden geçer. </a:t>
            </a:r>
            <a:endParaRPr lang="tr-TR" dirty="0" smtClean="0"/>
          </a:p>
          <a:p>
            <a:pPr marL="45720" indent="0">
              <a:buNone/>
            </a:pPr>
            <a:endParaRPr lang="tr-TR" dirty="0" smtClean="0"/>
          </a:p>
          <a:p>
            <a:r>
              <a:rPr lang="tr-TR" dirty="0" smtClean="0"/>
              <a:t>Kişi </a:t>
            </a:r>
            <a:r>
              <a:rPr lang="tr-TR" dirty="0"/>
              <a:t>çalışma masasında ne kadar çok zaman geçirirse geçirsin eğer doğru beslenmiyorsa zihinsel aktivitesi zayıflayacağı için yaptığı çalışmalardan verim alma derecesi de düşük olacaktır. </a:t>
            </a:r>
            <a:endParaRPr lang="tr-TR" dirty="0"/>
          </a:p>
        </p:txBody>
      </p:sp>
      <p:sp>
        <p:nvSpPr>
          <p:cNvPr id="3" name="Başlık 2"/>
          <p:cNvSpPr>
            <a:spLocks noGrp="1"/>
          </p:cNvSpPr>
          <p:nvPr>
            <p:ph type="title"/>
          </p:nvPr>
        </p:nvSpPr>
        <p:spPr/>
        <p:txBody>
          <a:bodyPr/>
          <a:lstStyle/>
          <a:p>
            <a:r>
              <a:rPr lang="tr-TR" dirty="0" smtClean="0"/>
              <a:t>Doğru beslenme</a:t>
            </a:r>
            <a:endParaRPr lang="tr-TR" dirty="0"/>
          </a:p>
        </p:txBody>
      </p:sp>
    </p:spTree>
    <p:extLst>
      <p:ext uri="{BB962C8B-B14F-4D97-AF65-F5344CB8AC3E}">
        <p14:creationId xmlns:p14="http://schemas.microsoft.com/office/powerpoint/2010/main" val="2907642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628800"/>
            <a:ext cx="5415137" cy="4497679"/>
          </a:xfrm>
        </p:spPr>
        <p:txBody>
          <a:bodyPr/>
          <a:lstStyle/>
          <a:p>
            <a:r>
              <a:rPr lang="tr-TR" dirty="0"/>
              <a:t>Doğru beslenmenin olmazsa olmaz öğünü ise sabah kahvaltısıdır. Güne zinde başlamada ve günü verimli bir şekilde geçirmede sabah kahvaltısının önemi yadsınamaz derecede fazladır. Kahvaltı anlama ve kavrama hızımızı arttırır. Fiziksel olarak enerjik olmamızı sağlar. </a:t>
            </a:r>
            <a:endParaRPr lang="tr-TR" dirty="0" smtClean="0"/>
          </a:p>
          <a:p>
            <a:endParaRPr lang="tr-TR" dirty="0"/>
          </a:p>
          <a:p>
            <a:r>
              <a:rPr lang="tr-TR" dirty="0" smtClean="0"/>
              <a:t>Ders </a:t>
            </a:r>
            <a:r>
              <a:rPr lang="tr-TR" dirty="0"/>
              <a:t>çalışırken veya okulda ders dinlerken en yüksek derecede verim almamızı sağlayan olmazsa olmaz unsurlardan birisi sabah kahvaltısıdır.</a:t>
            </a:r>
          </a:p>
          <a:p>
            <a:endParaRPr lang="tr-TR" dirty="0"/>
          </a:p>
        </p:txBody>
      </p:sp>
      <p:sp>
        <p:nvSpPr>
          <p:cNvPr id="3" name="Başlık 2"/>
          <p:cNvSpPr>
            <a:spLocks noGrp="1"/>
          </p:cNvSpPr>
          <p:nvPr>
            <p:ph type="title"/>
          </p:nvPr>
        </p:nvSpPr>
        <p:spPr/>
        <p:txBody>
          <a:bodyPr/>
          <a:lstStyle/>
          <a:p>
            <a:r>
              <a:rPr lang="tr-TR" dirty="0" smtClean="0"/>
              <a:t/>
            </a:r>
            <a:br>
              <a:rPr lang="tr-TR" dirty="0" smtClean="0"/>
            </a:br>
            <a:endParaRPr lang="tr-TR" dirty="0"/>
          </a:p>
        </p:txBody>
      </p:sp>
      <p:pic>
        <p:nvPicPr>
          <p:cNvPr id="4" name="Picture 2"/>
          <p:cNvPicPr>
            <a:picLocks noChangeAspect="1"/>
          </p:cNvPicPr>
          <p:nvPr/>
        </p:nvPicPr>
        <p:blipFill>
          <a:blip r:embed="rId2"/>
          <a:srcRect/>
          <a:stretch>
            <a:fillRect/>
          </a:stretch>
        </p:blipFill>
        <p:spPr>
          <a:xfrm>
            <a:off x="5580112" y="2060848"/>
            <a:ext cx="3403089" cy="3192716"/>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6546" y="2348880"/>
            <a:ext cx="2592288" cy="2592288"/>
          </a:xfrm>
          <a:prstGeom prst="rect">
            <a:avLst/>
          </a:prstGeom>
          <a:ln>
            <a:noFill/>
          </a:ln>
          <a:effectLst>
            <a:softEdge rad="112500"/>
          </a:effectLst>
        </p:spPr>
      </p:pic>
    </p:spTree>
    <p:extLst>
      <p:ext uri="{BB962C8B-B14F-4D97-AF65-F5344CB8AC3E}">
        <p14:creationId xmlns:p14="http://schemas.microsoft.com/office/powerpoint/2010/main" val="3983517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smtClean="0"/>
          </a:p>
          <a:p>
            <a:endParaRPr lang="tr-TR" dirty="0"/>
          </a:p>
        </p:txBody>
      </p:sp>
      <p:sp>
        <p:nvSpPr>
          <p:cNvPr id="3" name="Başlık 2"/>
          <p:cNvSpPr>
            <a:spLocks noGrp="1"/>
          </p:cNvSpPr>
          <p:nvPr>
            <p:ph type="title"/>
          </p:nvPr>
        </p:nvSpPr>
        <p:spPr/>
        <p:txBody>
          <a:bodyPr/>
          <a:lstStyle/>
          <a:p>
            <a:r>
              <a:rPr lang="tr-TR" dirty="0"/>
              <a:t/>
            </a:r>
            <a:br>
              <a:rPr lang="tr-TR" dirty="0"/>
            </a:br>
            <a:endParaRPr lang="tr-TR" dirty="0"/>
          </a:p>
        </p:txBody>
      </p:sp>
      <p:pic>
        <p:nvPicPr>
          <p:cNvPr id="4" name="Picture 2"/>
          <p:cNvPicPr>
            <a:picLocks noChangeAspect="1"/>
          </p:cNvPicPr>
          <p:nvPr/>
        </p:nvPicPr>
        <p:blipFill>
          <a:blip r:embed="rId2"/>
          <a:srcRect/>
          <a:stretch>
            <a:fillRect/>
          </a:stretch>
        </p:blipFill>
        <p:spPr>
          <a:xfrm>
            <a:off x="1907704" y="1772815"/>
            <a:ext cx="4861392" cy="4560869"/>
          </a:xfrm>
          <a:prstGeom prst="rect">
            <a:avLst/>
          </a:prstGeom>
        </p:spPr>
      </p:pic>
      <p:sp>
        <p:nvSpPr>
          <p:cNvPr id="5" name="Dikdörtgen 4"/>
          <p:cNvSpPr/>
          <p:nvPr/>
        </p:nvSpPr>
        <p:spPr>
          <a:xfrm>
            <a:off x="2214365" y="2852936"/>
            <a:ext cx="4086199" cy="2062103"/>
          </a:xfrm>
          <a:prstGeom prst="rect">
            <a:avLst/>
          </a:prstGeom>
        </p:spPr>
        <p:txBody>
          <a:bodyPr wrap="square">
            <a:spAutoFit/>
          </a:bodyPr>
          <a:lstStyle/>
          <a:p>
            <a:r>
              <a:rPr lang="tr-TR" sz="3200" b="1" cap="all" spc="200" dirty="0">
                <a:solidFill>
                  <a:schemeClr val="accent1">
                    <a:lumMod val="75000"/>
                  </a:schemeClr>
                </a:solidFill>
                <a:ea typeface="+mj-ea"/>
                <a:cs typeface="+mj-cs"/>
              </a:rPr>
              <a:t>ROTASI OLMAYAN GEMİYE HİÇBİR RÜZGAR YARDIM EDEMEZ </a:t>
            </a:r>
            <a:endParaRPr lang="tr-TR" dirty="0">
              <a:solidFill>
                <a:schemeClr val="accent1">
                  <a:lumMod val="75000"/>
                </a:schemeClr>
              </a:solidFill>
            </a:endParaRPr>
          </a:p>
        </p:txBody>
      </p:sp>
      <p:pic>
        <p:nvPicPr>
          <p:cNvPr id="6" name="Picture 25"/>
          <p:cNvPicPr>
            <a:picLocks noChangeAspect="1"/>
          </p:cNvPicPr>
          <p:nvPr/>
        </p:nvPicPr>
        <p:blipFill>
          <a:blip r:embed="rId3"/>
          <a:srcRect/>
          <a:stretch>
            <a:fillRect/>
          </a:stretch>
        </p:blipFill>
        <p:spPr>
          <a:xfrm rot="1437957">
            <a:off x="743671" y="1704121"/>
            <a:ext cx="1321100" cy="1136146"/>
          </a:xfrm>
          <a:prstGeom prst="rect">
            <a:avLst/>
          </a:prstGeom>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224" y="5373216"/>
            <a:ext cx="1457325"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12116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215</TotalTime>
  <Words>1409</Words>
  <Application>Microsoft Office PowerPoint</Application>
  <PresentationFormat>Ekran Gösterisi (4:3)</PresentationFormat>
  <Paragraphs>110</Paragraphs>
  <Slides>29</Slides>
  <Notes>1</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Kılavuz</vt:lpstr>
      <vt:lpstr>Akademik başariyi arttirmak  Kiraç imkb mtal rehberlik servisi</vt:lpstr>
      <vt:lpstr>Verimli ders çalişma</vt:lpstr>
      <vt:lpstr> </vt:lpstr>
      <vt:lpstr> </vt:lpstr>
      <vt:lpstr>Düzenli Uyku</vt:lpstr>
      <vt:lpstr> </vt:lpstr>
      <vt:lpstr>Doğru beslenme</vt:lpstr>
      <vt:lpstr> </vt:lpstr>
      <vt:lpstr> </vt:lpstr>
      <vt:lpstr> </vt:lpstr>
      <vt:lpstr> </vt:lpstr>
      <vt:lpstr>PLANLI DERS ÇALIŞMA </vt:lpstr>
      <vt:lpstr>PLAN YAPARKEN YAPILAN HATALAR </vt:lpstr>
      <vt:lpstr> </vt:lpstr>
      <vt:lpstr>İYİ BİR PLAN İÇİN NE YAPMALIYIM? </vt:lpstr>
      <vt:lpstr> </vt:lpstr>
      <vt:lpstr>PowerPoint Sunusu</vt:lpstr>
      <vt:lpstr> </vt:lpstr>
      <vt:lpstr> </vt:lpstr>
      <vt:lpstr> </vt:lpstr>
      <vt:lpstr> </vt:lpstr>
      <vt:lpstr>HEDEFLERİNİZE ULAŞMAK İÇİN MUTLAKA PLANLI VE PROGRAMLI ÇALIŞIN</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Akademik başariyi arttirmak</dc:title>
  <dc:creator>matematik zümresi</dc:creator>
  <cp:lastModifiedBy>matematik zümresi</cp:lastModifiedBy>
  <cp:revision>10</cp:revision>
  <dcterms:created xsi:type="dcterms:W3CDTF">2021-03-18T05:38:39Z</dcterms:created>
  <dcterms:modified xsi:type="dcterms:W3CDTF">2021-03-18T09:13:44Z</dcterms:modified>
</cp:coreProperties>
</file>